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756" r:id="rId1"/>
  </p:sldMasterIdLst>
  <p:notesMasterIdLst>
    <p:notesMasterId r:id="rId16"/>
  </p:notesMasterIdLst>
  <p:handoutMasterIdLst>
    <p:handoutMasterId r:id="rId17"/>
  </p:handoutMasterIdLst>
  <p:sldIdLst>
    <p:sldId id="256" r:id="rId2"/>
    <p:sldId id="268" r:id="rId3"/>
    <p:sldId id="258" r:id="rId4"/>
    <p:sldId id="272" r:id="rId5"/>
    <p:sldId id="271" r:id="rId6"/>
    <p:sldId id="273" r:id="rId7"/>
    <p:sldId id="261" r:id="rId8"/>
    <p:sldId id="263" r:id="rId9"/>
    <p:sldId id="264" r:id="rId10"/>
    <p:sldId id="265" r:id="rId11"/>
    <p:sldId id="266" r:id="rId12"/>
    <p:sldId id="269" r:id="rId13"/>
    <p:sldId id="267" r:id="rId14"/>
    <p:sldId id="270" r:id="rId1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710"/>
    <a:srgbClr val="475664"/>
    <a:srgbClr val="B1BEBE"/>
    <a:srgbClr val="003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637" autoAdjust="0"/>
  </p:normalViewPr>
  <p:slideViewPr>
    <p:cSldViewPr>
      <p:cViewPr>
        <p:scale>
          <a:sx n="66" d="100"/>
          <a:sy n="66" d="100"/>
        </p:scale>
        <p:origin x="2334" y="-54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5A8680-0F6F-3C4C-AEE3-4E660CEB72E9}" type="datetimeFigureOut">
              <a:rPr lang="es-ES" smtClean="0"/>
              <a:t>25/01/2022</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405D3C-FD62-CD41-8FFF-C281D16F521C}" type="slidenum">
              <a:rPr lang="es-ES" smtClean="0"/>
              <a:t>‹Nº›</a:t>
            </a:fld>
            <a:endParaRPr lang="es-ES"/>
          </a:p>
        </p:txBody>
      </p:sp>
    </p:spTree>
    <p:extLst>
      <p:ext uri="{BB962C8B-B14F-4D97-AF65-F5344CB8AC3E}">
        <p14:creationId xmlns:p14="http://schemas.microsoft.com/office/powerpoint/2010/main" val="2513740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2915C-FF9C-43B6-89F4-73F9C679F6A5}" type="datetimeFigureOut">
              <a:rPr lang="es-ES" smtClean="0"/>
              <a:t>25/01/2022</a:t>
            </a:fld>
            <a:endParaRPr lang="es-E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B97E8-23AF-4F2D-A078-2D8D47A42239}" type="slidenum">
              <a:rPr lang="es-ES" smtClean="0"/>
              <a:t>‹Nº›</a:t>
            </a:fld>
            <a:endParaRPr lang="es-ES"/>
          </a:p>
        </p:txBody>
      </p:sp>
    </p:spTree>
    <p:extLst>
      <p:ext uri="{BB962C8B-B14F-4D97-AF65-F5344CB8AC3E}">
        <p14:creationId xmlns:p14="http://schemas.microsoft.com/office/powerpoint/2010/main" val="32379972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1FB97E8-23AF-4F2D-A078-2D8D47A42239}" type="slidenum">
              <a:rPr lang="es-ES" smtClean="0"/>
              <a:t>5</a:t>
            </a:fld>
            <a:endParaRPr lang="es-ES"/>
          </a:p>
        </p:txBody>
      </p:sp>
    </p:spTree>
    <p:extLst>
      <p:ext uri="{BB962C8B-B14F-4D97-AF65-F5344CB8AC3E}">
        <p14:creationId xmlns:p14="http://schemas.microsoft.com/office/powerpoint/2010/main" val="2202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1FB97E8-23AF-4F2D-A078-2D8D47A42239}" type="slidenum">
              <a:rPr lang="es-ES" smtClean="0"/>
              <a:t>6</a:t>
            </a:fld>
            <a:endParaRPr lang="es-ES"/>
          </a:p>
        </p:txBody>
      </p:sp>
    </p:spTree>
    <p:extLst>
      <p:ext uri="{BB962C8B-B14F-4D97-AF65-F5344CB8AC3E}">
        <p14:creationId xmlns:p14="http://schemas.microsoft.com/office/powerpoint/2010/main" val="416294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1FB97E8-23AF-4F2D-A078-2D8D47A42239}" type="slidenum">
              <a:rPr lang="es-ES" smtClean="0"/>
              <a:t>14</a:t>
            </a:fld>
            <a:endParaRPr lang="es-ES"/>
          </a:p>
        </p:txBody>
      </p:sp>
    </p:spTree>
    <p:extLst>
      <p:ext uri="{BB962C8B-B14F-4D97-AF65-F5344CB8AC3E}">
        <p14:creationId xmlns:p14="http://schemas.microsoft.com/office/powerpoint/2010/main" val="154242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7082" y="4409808"/>
            <a:ext cx="5337885" cy="1960033"/>
          </a:xfrm>
        </p:spPr>
        <p:txBody>
          <a:bodyPr anchor="b"/>
          <a:lstStyle>
            <a:lvl1pPr>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757082" y="6369840"/>
            <a:ext cx="5337885" cy="114856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292814C-6BAC-D24D-83C9-83698ED9B4F0}" type="datetime1">
              <a:rPr lang="es-ES" smtClean="0"/>
              <a:t>25/01/2022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97300C-9831-40AF-887E-4793CF046EEE}"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757082" y="2409815"/>
            <a:ext cx="5342310" cy="540191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D7520EC-ADD5-1D4D-B6B7-4FDFE04A6246}" type="datetime1">
              <a:rPr lang="es-ES" smtClean="0"/>
              <a:t>25/01/2022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97300C-9831-40AF-887E-4793CF046EE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94671" y="900964"/>
            <a:ext cx="1104722" cy="6913771"/>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757082" y="900965"/>
            <a:ext cx="4100668" cy="691376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A5434CB-CB86-3B47-804B-25F4C7C796E7}" type="datetime1">
              <a:rPr lang="es-ES" smtClean="0"/>
              <a:t>25/01/2022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97300C-9831-40AF-887E-4793CF046EEE}"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9C6614-38C1-454E-BAAC-7577DE5579AB}" type="datetime1">
              <a:rPr lang="es-ES" smtClean="0"/>
              <a:t>25/01/2022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97300C-9831-40AF-887E-4793CF046EEE}"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57082" y="4411441"/>
            <a:ext cx="5337884" cy="1958400"/>
          </a:xfrm>
        </p:spPr>
        <p:txBody>
          <a:bodyPr anchor="b"/>
          <a:lstStyle>
            <a:lvl1pPr algn="r">
              <a:defRPr sz="32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757082" y="6369841"/>
            <a:ext cx="5337884" cy="11472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887C713-6FC3-A045-9C7B-669B088E3598}" type="datetime1">
              <a:rPr lang="es-ES" smtClean="0"/>
              <a:t>25/01/2022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97300C-9831-40AF-887E-4793CF046EEE}"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57082" y="900966"/>
            <a:ext cx="5342310" cy="1232633"/>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757082" y="2412999"/>
            <a:ext cx="2603458" cy="5401735"/>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3497461" y="2412999"/>
            <a:ext cx="2601932" cy="540173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CC7BD46-CAE8-E641-854C-1C9C86477CFD}" type="datetime1">
              <a:rPr lang="es-ES" smtClean="0"/>
              <a:t>25/01/2022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97300C-9831-40AF-887E-4793CF046EEE}"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757082" y="2417236"/>
            <a:ext cx="2603458" cy="768349"/>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757082" y="3185586"/>
            <a:ext cx="2603458" cy="4629148"/>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3497461" y="2417236"/>
            <a:ext cx="2603456" cy="768349"/>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3497461" y="3185586"/>
            <a:ext cx="2603456" cy="4629148"/>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5C557412-2972-0344-9FF9-6FA8E4FA342A}" type="datetime1">
              <a:rPr lang="es-ES" smtClean="0"/>
              <a:t>25/01/2022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397300C-9831-40AF-887E-4793CF046EEE}"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87FC2A0-6AB9-4A40-946D-E6A3F44324AB}" type="datetime1">
              <a:rPr lang="es-ES" smtClean="0"/>
              <a:t>25/01/2022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397300C-9831-40AF-887E-4793CF046EE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E7F9F-72F6-0447-A2FD-FC967CD84DAA}" type="datetime1">
              <a:rPr lang="es-ES" smtClean="0"/>
              <a:t>25/01/2022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397300C-9831-40AF-887E-4793CF046EE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7081" y="594783"/>
            <a:ext cx="1995488" cy="1581148"/>
          </a:xfrm>
        </p:spPr>
        <p:txBody>
          <a:bodyPr anchor="b"/>
          <a:lstStyle>
            <a:lvl1pPr algn="l">
              <a:defRPr sz="2400" b="0"/>
            </a:lvl1pPr>
          </a:lstStyle>
          <a:p>
            <a:r>
              <a:rPr lang="es-ES"/>
              <a:t>Haga clic para modificar el estilo de título del patrón</a:t>
            </a:r>
            <a:endParaRPr lang="en-US"/>
          </a:p>
        </p:txBody>
      </p:sp>
      <p:sp>
        <p:nvSpPr>
          <p:cNvPr id="3" name="Content Placeholder 2"/>
          <p:cNvSpPr>
            <a:spLocks noGrp="1"/>
          </p:cNvSpPr>
          <p:nvPr>
            <p:ph idx="1"/>
          </p:nvPr>
        </p:nvSpPr>
        <p:spPr>
          <a:xfrm>
            <a:off x="2889491" y="594783"/>
            <a:ext cx="3209902" cy="721995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757081" y="2175933"/>
            <a:ext cx="1995488" cy="56387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4E40A72-2B00-EA41-8124-99C82FC63E1B}" type="datetime1">
              <a:rPr lang="es-ES" smtClean="0"/>
              <a:t>25/01/2022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97300C-9831-40AF-887E-4793CF046EEE}"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7083" y="1849411"/>
            <a:ext cx="2473465" cy="1484339"/>
          </a:xfrm>
        </p:spPr>
        <p:txBody>
          <a:bodyPr anchor="b">
            <a:normAutofit/>
          </a:bodyPr>
          <a:lstStyle>
            <a:lvl1pPr algn="l">
              <a:defRPr sz="24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757082" y="3333749"/>
            <a:ext cx="2473466" cy="33736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87CB3DD-CB66-7A42-9B95-7D109AFB79DE}" type="datetime1">
              <a:rPr lang="es-ES" smtClean="0"/>
              <a:t>25/01/2022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97300C-9831-40AF-887E-4793CF046EEE}" type="slidenum">
              <a:rPr lang="es-ES" smtClean="0"/>
              <a:t>‹Nº›</a:t>
            </a:fld>
            <a:endParaRPr lang="es-ES"/>
          </a:p>
        </p:txBody>
      </p:sp>
      <p:grpSp>
        <p:nvGrpSpPr>
          <p:cNvPr id="16" name="Group 15"/>
          <p:cNvGrpSpPr/>
          <p:nvPr/>
        </p:nvGrpSpPr>
        <p:grpSpPr>
          <a:xfrm>
            <a:off x="3387115" y="1325850"/>
            <a:ext cx="1385354" cy="2040585"/>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3505644" y="2135349"/>
            <a:ext cx="2571750" cy="4572000"/>
          </a:xfrm>
          <a:prstGeom prst="ellipse">
            <a:avLst/>
          </a:prstGeom>
          <a:ln w="76200">
            <a:solidFill>
              <a:schemeClr val="tx2">
                <a:lumMod val="75000"/>
              </a:schemeClr>
            </a:solidFill>
          </a:ln>
        </p:spPr>
        <p:txBody>
          <a:bodyPr/>
          <a:lstStyle/>
          <a:p>
            <a:r>
              <a:rPr lang="es-ES"/>
              <a:t>Haga clic en el icono para agregar una imagen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Imagen 7" descr="Imagen digital de una casa&#10;&#10;Descripción generada automáticamente con confianza media">
            <a:extLst>
              <a:ext uri="{FF2B5EF4-FFF2-40B4-BE49-F238E27FC236}">
                <a16:creationId xmlns:a16="http://schemas.microsoft.com/office/drawing/2014/main" id="{3A494990-C7DA-425B-99F8-85E1B04B6243}"/>
              </a:ext>
            </a:extLst>
          </p:cNvPr>
          <p:cNvPicPr>
            <a:picLocks noChangeAspect="1"/>
          </p:cNvPicPr>
          <p:nvPr/>
        </p:nvPicPr>
        <p:blipFill rotWithShape="1">
          <a:blip r:embed="rId13">
            <a:extLst>
              <a:ext uri="{28A0092B-C50C-407E-A947-70E740481C1C}">
                <a14:useLocalDpi xmlns:a14="http://schemas.microsoft.com/office/drawing/2010/main" val="0"/>
              </a:ext>
            </a:extLst>
          </a:blip>
          <a:srcRect l="22590" r="23453"/>
          <a:stretch/>
        </p:blipFill>
        <p:spPr>
          <a:xfrm>
            <a:off x="-1" y="-29162"/>
            <a:ext cx="6858001" cy="9223048"/>
          </a:xfrm>
          <a:prstGeom prst="rect">
            <a:avLst/>
          </a:prstGeom>
        </p:spPr>
      </p:pic>
      <p:sp>
        <p:nvSpPr>
          <p:cNvPr id="111" name="Oval 110"/>
          <p:cNvSpPr>
            <a:spLocks noChangeAspect="1"/>
          </p:cNvSpPr>
          <p:nvPr/>
        </p:nvSpPr>
        <p:spPr>
          <a:xfrm>
            <a:off x="5722456" y="7481903"/>
            <a:ext cx="553759" cy="98446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5229662" y="6989673"/>
            <a:ext cx="553759" cy="98446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5620841" y="6570889"/>
            <a:ext cx="553759" cy="98446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75AFA9F0-BC81-4A60-8636-2544C043479C}"/>
              </a:ext>
            </a:extLst>
          </p:cNvPr>
          <p:cNvSpPr/>
          <p:nvPr/>
        </p:nvSpPr>
        <p:spPr>
          <a:xfrm>
            <a:off x="0" y="-61410"/>
            <a:ext cx="6858000" cy="9144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Placeholder 1"/>
          <p:cNvSpPr>
            <a:spLocks noGrp="1"/>
          </p:cNvSpPr>
          <p:nvPr>
            <p:ph type="title"/>
          </p:nvPr>
        </p:nvSpPr>
        <p:spPr>
          <a:xfrm>
            <a:off x="757082" y="900966"/>
            <a:ext cx="5343835" cy="1232633"/>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57082" y="2409815"/>
            <a:ext cx="5343834" cy="5401916"/>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4828008" y="7935748"/>
            <a:ext cx="1600200" cy="486833"/>
          </a:xfrm>
          <a:prstGeom prst="rect">
            <a:avLst/>
          </a:prstGeom>
        </p:spPr>
        <p:txBody>
          <a:bodyPr vert="horz" lIns="91440" tIns="45720" rIns="91440" bIns="45720" rtlCol="0" anchor="b"/>
          <a:lstStyle>
            <a:lvl1pPr algn="r">
              <a:defRPr sz="900">
                <a:solidFill>
                  <a:schemeClr val="tx1">
                    <a:tint val="75000"/>
                  </a:schemeClr>
                </a:solidFill>
              </a:defRPr>
            </a:lvl1pPr>
          </a:lstStyle>
          <a:p>
            <a:fld id="{FE3E6229-20B9-1844-8E02-7C2BE9F817E6}" type="datetime1">
              <a:rPr lang="es-ES" smtClean="0"/>
              <a:t>25/01/2022</a:t>
            </a:fld>
            <a:endParaRPr lang="es-ES"/>
          </a:p>
        </p:txBody>
      </p:sp>
      <p:sp>
        <p:nvSpPr>
          <p:cNvPr id="5" name="Footer Placeholder 4"/>
          <p:cNvSpPr>
            <a:spLocks noGrp="1"/>
          </p:cNvSpPr>
          <p:nvPr>
            <p:ph type="ftr" sz="quarter" idx="3"/>
          </p:nvPr>
        </p:nvSpPr>
        <p:spPr>
          <a:xfrm>
            <a:off x="885709" y="7935748"/>
            <a:ext cx="3942299" cy="486833"/>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29494" y="7935748"/>
            <a:ext cx="456215" cy="486833"/>
          </a:xfrm>
          <a:prstGeom prst="rect">
            <a:avLst/>
          </a:prstGeom>
        </p:spPr>
        <p:txBody>
          <a:bodyPr vert="horz" lIns="91440" tIns="45720" rIns="91440" bIns="45720" rtlCol="0" anchor="b"/>
          <a:lstStyle>
            <a:lvl1pPr algn="l">
              <a:defRPr sz="1800">
                <a:solidFill>
                  <a:schemeClr val="tx1">
                    <a:tint val="75000"/>
                  </a:schemeClr>
                </a:solidFill>
              </a:defRPr>
            </a:lvl1pPr>
          </a:lstStyle>
          <a:p>
            <a:fld id="{8397300C-9831-40AF-887E-4793CF046EE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twitter.com/tier1company" TargetMode="External"/><Relationship Id="rId13" Type="http://schemas.openxmlformats.org/officeDocument/2006/relationships/image" Target="../media/image29.png"/><Relationship Id="rId18" Type="http://schemas.openxmlformats.org/officeDocument/2006/relationships/hyperlink" Target="https://www.andaluciaeconomica.com/grupo-tier1-presenta-un-avance-de-sus-resultados/" TargetMode="External"/><Relationship Id="rId3" Type="http://schemas.openxmlformats.org/officeDocument/2006/relationships/image" Target="../media/image2.png"/><Relationship Id="rId21" Type="http://schemas.openxmlformats.org/officeDocument/2006/relationships/image" Target="../media/image33.png"/><Relationship Id="rId7" Type="http://schemas.openxmlformats.org/officeDocument/2006/relationships/image" Target="../media/image26.png"/><Relationship Id="rId12" Type="http://schemas.openxmlformats.org/officeDocument/2006/relationships/hyperlink" Target="https://www.europapress.es/economia/noticia-propietarios-tier1-venden-175000-acciones-28-millones-favorecer-liquidez-activo-20210520163341.html" TargetMode="External"/><Relationship Id="rId17"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hyperlink" Target="https://www.europapress.es/economia/noticia-tecnologica-tier1-adquiere-615-empresa-software-compudata-20210120124625.html" TargetMode="External"/><Relationship Id="rId20" Type="http://schemas.openxmlformats.org/officeDocument/2006/relationships/hyperlink" Target="https://www.diariodesevilla.es/economia/Tier1-estrena-MAB-fuerte-alza_0_1258074719.html" TargetMode="External"/><Relationship Id="rId1" Type="http://schemas.openxmlformats.org/officeDocument/2006/relationships/slideLayout" Target="../slideLayouts/slideLayout7.xml"/><Relationship Id="rId6" Type="http://schemas.openxmlformats.org/officeDocument/2006/relationships/hyperlink" Target="https://www.youtube.com/channel/UCHaMEILAZ3O-zRRYMQKr3tA" TargetMode="External"/><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23" Type="http://schemas.openxmlformats.org/officeDocument/2006/relationships/image" Target="../media/image34.png"/><Relationship Id="rId10" Type="http://schemas.openxmlformats.org/officeDocument/2006/relationships/hyperlink" Target="https://www.estrategiasdeinversion.com/actualidad/noticias/empresas/tier1-entra-en-portugal-a-traves-de-la-adquisicion-n-478069" TargetMode="External"/><Relationship Id="rId19" Type="http://schemas.openxmlformats.org/officeDocument/2006/relationships/image" Target="../media/image32.png"/><Relationship Id="rId4" Type="http://schemas.openxmlformats.org/officeDocument/2006/relationships/hyperlink" Target="https://www.linkedin.com/company/tier1-s-l-" TargetMode="External"/><Relationship Id="rId9" Type="http://schemas.openxmlformats.org/officeDocument/2006/relationships/image" Target="../media/image27.png"/><Relationship Id="rId14" Type="http://schemas.openxmlformats.org/officeDocument/2006/relationships/hyperlink" Target="https://www.diariodesevilla.es/economia/negocio-beneficio-Tier-crecen-respectivamente_0_1558046158.html" TargetMode="External"/><Relationship Id="rId22" Type="http://schemas.openxmlformats.org/officeDocument/2006/relationships/hyperlink" Target="https://www.msn.com/es-es/dinero/empresa/la-tecnol-c3-b3gica-tier1-factura-17-millones-en-2021-un-32-25-m-c3-a1s/ar-AASM4Je?ocid=BingNewsSearch"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bmegrowth.es/esp/Ficha/TIER1_TECHNOLOGY_ES0105344016.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tier1.es/portal/oficina-del-accionista"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uario\Desktop\logo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896" y="3032026"/>
            <a:ext cx="1759589"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883196" y="5004048"/>
            <a:ext cx="5400600" cy="52322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es-ES" sz="2800" b="1" dirty="0">
                <a:ln w="18000">
                  <a:noFill/>
                  <a:prstDash val="solid"/>
                  <a:miter lim="800000"/>
                </a:ln>
                <a:solidFill>
                  <a:srgbClr val="003045"/>
                </a:solidFill>
                <a:latin typeface="Museo Sans 700" panose="02000000000000000000" pitchFamily="50" charset="0"/>
                <a:ea typeface="Verdana" panose="020B0604030504040204" pitchFamily="34" charset="0"/>
                <a:cs typeface="Arial" panose="020B0604020202020204" pitchFamily="34" charset="0"/>
              </a:rPr>
              <a:t>Dossier de Prensa</a:t>
            </a:r>
          </a:p>
        </p:txBody>
      </p:sp>
      <p:sp>
        <p:nvSpPr>
          <p:cNvPr id="5" name="CuadroTexto 4"/>
          <p:cNvSpPr txBox="1"/>
          <p:nvPr/>
        </p:nvSpPr>
        <p:spPr>
          <a:xfrm>
            <a:off x="1113283" y="591479"/>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340390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95130" y="857826"/>
            <a:ext cx="3429000" cy="307777"/>
          </a:xfrm>
          <a:prstGeom prst="rect">
            <a:avLst/>
          </a:prstGeom>
        </p:spPr>
        <p:txBody>
          <a:bodyPr>
            <a:spAutoFit/>
          </a:bodyPr>
          <a:lstStyle/>
          <a:p>
            <a:r>
              <a:rPr lang="es-ES" sz="1400" b="1" dirty="0">
                <a:solidFill>
                  <a:srgbClr val="003045"/>
                </a:solidFill>
                <a:latin typeface="Museo Sans 700" panose="02000000000000000000" pitchFamily="50" charset="0"/>
                <a:cs typeface="Arial" panose="020B0604020202020204" pitchFamily="34" charset="0"/>
              </a:rPr>
              <a:t>EQUIPO HUMANO</a:t>
            </a:r>
            <a:endParaRPr lang="es-ES" sz="1400" b="1" u="sng" dirty="0">
              <a:solidFill>
                <a:srgbClr val="003045"/>
              </a:solidFill>
              <a:latin typeface="Museo Sans 700" panose="02000000000000000000" pitchFamily="50" charset="0"/>
              <a:cs typeface="Arial" panose="020B0604020202020204" pitchFamily="34" charset="0"/>
            </a:endParaRPr>
          </a:p>
        </p:txBody>
      </p:sp>
      <p:pic>
        <p:nvPicPr>
          <p:cNvPr id="4" name="Picture 2" descr="C:\Users\Usuario\Desktop\edificio-equip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131" y="3964478"/>
            <a:ext cx="3003280" cy="1994486"/>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Usuario\Desktop\logoti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631" y="547936"/>
            <a:ext cx="1203325" cy="7239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n 7" descr="Un hombre en una cocina&#10;&#10;Descripción generada automáticamente con confianza baja">
            <a:extLst>
              <a:ext uri="{FF2B5EF4-FFF2-40B4-BE49-F238E27FC236}">
                <a16:creationId xmlns:a16="http://schemas.microsoft.com/office/drawing/2014/main" id="{85C089DB-E586-4202-AE0C-4C74665D9E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58" y="6552801"/>
            <a:ext cx="2883451" cy="2039125"/>
          </a:xfrm>
          <a:prstGeom prst="roundRect">
            <a:avLst/>
          </a:prstGeom>
        </p:spPr>
      </p:pic>
      <p:pic>
        <p:nvPicPr>
          <p:cNvPr id="12" name="Imagen 11" descr="Texto, Pizarra&#10;&#10;Descripción generada automáticamente">
            <a:extLst>
              <a:ext uri="{FF2B5EF4-FFF2-40B4-BE49-F238E27FC236}">
                <a16:creationId xmlns:a16="http://schemas.microsoft.com/office/drawing/2014/main" id="{E4A22D5D-FACE-42DF-9E08-97F997AD3E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2813" y="7329329"/>
            <a:ext cx="2298480" cy="1532320"/>
          </a:xfrm>
          <a:prstGeom prst="roundRect">
            <a:avLst/>
          </a:prstGeom>
        </p:spPr>
      </p:pic>
      <p:pic>
        <p:nvPicPr>
          <p:cNvPr id="14" name="Imagen 13" descr="Un grupo de personas sentadas en una oficina&#10;&#10;Descripción generada automáticamente">
            <a:extLst>
              <a:ext uri="{FF2B5EF4-FFF2-40B4-BE49-F238E27FC236}">
                <a16:creationId xmlns:a16="http://schemas.microsoft.com/office/drawing/2014/main" id="{36B250FB-720D-4DDC-ABC3-95B1795B72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7341" y="5353362"/>
            <a:ext cx="2298480" cy="1647056"/>
          </a:xfrm>
          <a:prstGeom prst="roundRect">
            <a:avLst/>
          </a:prstGeom>
        </p:spPr>
      </p:pic>
      <p:pic>
        <p:nvPicPr>
          <p:cNvPr id="16" name="Imagen 15" descr="Un hombre en frente de una computadora&#10;&#10;Descripción generada automáticamente con confianza media">
            <a:extLst>
              <a:ext uri="{FF2B5EF4-FFF2-40B4-BE49-F238E27FC236}">
                <a16:creationId xmlns:a16="http://schemas.microsoft.com/office/drawing/2014/main" id="{FFB2B7B3-2DD5-4BA9-B422-11E8B7FF34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63" y="3423750"/>
            <a:ext cx="2265236" cy="1510157"/>
          </a:xfrm>
          <a:prstGeom prst="roundRect">
            <a:avLst/>
          </a:prstGeom>
        </p:spPr>
      </p:pic>
      <p:pic>
        <p:nvPicPr>
          <p:cNvPr id="18" name="Imagen 17" descr="Un grupo de personas en un salón&#10;&#10;Descripción generada automáticamente">
            <a:extLst>
              <a:ext uri="{FF2B5EF4-FFF2-40B4-BE49-F238E27FC236}">
                <a16:creationId xmlns:a16="http://schemas.microsoft.com/office/drawing/2014/main" id="{F137B618-2E48-4E00-80CC-19F2483FF3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9438" b="285"/>
          <a:stretch/>
        </p:blipFill>
        <p:spPr>
          <a:xfrm>
            <a:off x="3927725" y="1348255"/>
            <a:ext cx="2268998" cy="1656040"/>
          </a:xfrm>
          <a:prstGeom prst="roundRect">
            <a:avLst/>
          </a:prstGeom>
        </p:spPr>
      </p:pic>
      <p:pic>
        <p:nvPicPr>
          <p:cNvPr id="20" name="Imagen 19" descr="Un grupo de personas en una plaza&#10;&#10;Descripción generada automáticamente">
            <a:extLst>
              <a:ext uri="{FF2B5EF4-FFF2-40B4-BE49-F238E27FC236}">
                <a16:creationId xmlns:a16="http://schemas.microsoft.com/office/drawing/2014/main" id="{31DED0D6-5590-49DF-A1D4-FCE8D9420A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26" y="1547664"/>
            <a:ext cx="2906979" cy="1637374"/>
          </a:xfrm>
          <a:prstGeom prst="roundRect">
            <a:avLst/>
          </a:prstGeom>
        </p:spPr>
      </p:pic>
    </p:spTree>
    <p:extLst>
      <p:ext uri="{BB962C8B-B14F-4D97-AF65-F5344CB8AC3E}">
        <p14:creationId xmlns:p14="http://schemas.microsoft.com/office/powerpoint/2010/main" val="180136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esktop\logo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231" y="395536"/>
            <a:ext cx="1203325" cy="723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332656" y="783814"/>
            <a:ext cx="6192688" cy="7632859"/>
          </a:xfrm>
          <a:prstGeom prst="rect">
            <a:avLst/>
          </a:prstGeom>
        </p:spPr>
        <p:txBody>
          <a:bodyPr wrap="square">
            <a:spAutoFit/>
          </a:bodyPr>
          <a:lstStyle/>
          <a:p>
            <a:pPr algn="just"/>
            <a:r>
              <a:rPr lang="es-ES" sz="1400" b="1" dirty="0">
                <a:solidFill>
                  <a:srgbClr val="003045"/>
                </a:solidFill>
                <a:latin typeface="Museo Sans 700" panose="02000000000000000000" pitchFamily="50" charset="0"/>
              </a:rPr>
              <a:t>RESPONSABILIDAD SOCIAL CORPORATIVA (RSC)</a:t>
            </a:r>
            <a:endParaRPr lang="es-ES" sz="1400" b="1" i="0" u="sng" dirty="0">
              <a:solidFill>
                <a:srgbClr val="003045"/>
              </a:solidFill>
              <a:effectLst/>
              <a:latin typeface="Museo Sans 700" panose="02000000000000000000" pitchFamily="50" charset="0"/>
            </a:endParaRPr>
          </a:p>
          <a:p>
            <a:pPr algn="just"/>
            <a:endParaRPr lang="es-ES" sz="1400" b="1" i="0" u="sng" dirty="0">
              <a:solidFill>
                <a:srgbClr val="003045"/>
              </a:solidFill>
              <a:effectLst/>
              <a:latin typeface="Museo Sans 700" panose="02000000000000000000" pitchFamily="50" charset="0"/>
            </a:endParaRPr>
          </a:p>
          <a:p>
            <a:pPr algn="just"/>
            <a:r>
              <a:rPr lang="es-ES" sz="1400" b="1" dirty="0">
                <a:solidFill>
                  <a:srgbClr val="003045"/>
                </a:solidFill>
                <a:latin typeface="Museo Sans 300" panose="02000000000000000000" pitchFamily="50" charset="0"/>
                <a:cs typeface="Arial" panose="020B0604020202020204" pitchFamily="34" charset="0"/>
              </a:rPr>
              <a:t>En Tier1 se mantiene un compromiso firme con la sociedad, el medioambiente, clientes y empleados.</a:t>
            </a:r>
          </a:p>
          <a:p>
            <a:pPr algn="just"/>
            <a:endParaRPr lang="es-ES" sz="1400" dirty="0">
              <a:solidFill>
                <a:srgbClr val="003045"/>
              </a:solidFill>
              <a:latin typeface="Museo Sans 300" panose="02000000000000000000" pitchFamily="50"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r>
              <a:rPr lang="es-ES" sz="1400" b="1" dirty="0">
                <a:solidFill>
                  <a:srgbClr val="003045"/>
                </a:solidFill>
                <a:latin typeface="Museo Sans 300" panose="02000000000000000000" pitchFamily="50" charset="0"/>
                <a:cs typeface="Arial" panose="020B0604020202020204" pitchFamily="34" charset="0"/>
              </a:rPr>
              <a:t>Compromisos y prácticas responsables:</a:t>
            </a:r>
          </a:p>
          <a:p>
            <a:pPr algn="just"/>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charset="2"/>
              <a:buChar char="q"/>
            </a:pPr>
            <a:r>
              <a:rPr lang="es-ES" sz="1400" b="1" dirty="0">
                <a:solidFill>
                  <a:srgbClr val="003045"/>
                </a:solidFill>
                <a:latin typeface="Museo Sans 300" panose="02000000000000000000" pitchFamily="50" charset="0"/>
                <a:cs typeface="Arial" panose="020B0604020202020204" pitchFamily="34" charset="0"/>
              </a:rPr>
              <a:t>Clientes: </a:t>
            </a:r>
            <a:r>
              <a:rPr lang="es-ES" sz="1400" b="1" dirty="0">
                <a:solidFill>
                  <a:srgbClr val="003045"/>
                </a:solidFill>
                <a:latin typeface="Museo Sans 100" panose="02000000000000000000" pitchFamily="50" charset="0"/>
                <a:cs typeface="Arial" panose="020B0604020202020204" pitchFamily="34" charset="0"/>
              </a:rPr>
              <a:t>el cliente es el centro de la actividad, estableciendo una relación duradera basada en la confianza. Además, se impulsa una comunicación transparente y clara, favoreciendo el desarrollo de productos y servicios adaptados al entorno competitivo.</a:t>
            </a:r>
          </a:p>
          <a:p>
            <a:pPr marL="285750" indent="-285750" algn="just">
              <a:buFont typeface="Wingdings"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charset="2"/>
              <a:buChar char="q"/>
            </a:pPr>
            <a:r>
              <a:rPr lang="es-ES" sz="1400" b="1" dirty="0">
                <a:solidFill>
                  <a:srgbClr val="003045"/>
                </a:solidFill>
                <a:latin typeface="Museo Sans 300" panose="02000000000000000000" pitchFamily="50" charset="0"/>
                <a:cs typeface="Arial" panose="020B0604020202020204" pitchFamily="34" charset="0"/>
              </a:rPr>
              <a:t>Empleados: </a:t>
            </a:r>
            <a:r>
              <a:rPr lang="es-ES" sz="1400" b="1" dirty="0">
                <a:solidFill>
                  <a:srgbClr val="003045"/>
                </a:solidFill>
                <a:latin typeface="Museo Sans 100" panose="02000000000000000000" pitchFamily="50" charset="0"/>
                <a:cs typeface="Arial" panose="020B0604020202020204" pitchFamily="34" charset="0"/>
              </a:rPr>
              <a:t>se respeta la diversidad y la igualdad de oportunidades, promoviendo la conciliación laboral y familiar. Se garantiza un entorno de trabajo seguro y con compromiso social. </a:t>
            </a:r>
          </a:p>
          <a:p>
            <a:pPr marL="285750" indent="-285750" algn="just">
              <a:buFont typeface="Wingdings" charset="2"/>
              <a:buChar char="q"/>
            </a:pPr>
            <a:endParaRPr lang="es-ES" sz="1400" b="1" dirty="0">
              <a:solidFill>
                <a:srgbClr val="003045"/>
              </a:solidFill>
              <a:latin typeface="Museo Sans 100" panose="02000000000000000000" pitchFamily="50" charset="0"/>
              <a:cs typeface="Arial" panose="020B0604020202020204" pitchFamily="34" charset="0"/>
            </a:endParaRPr>
          </a:p>
          <a:p>
            <a:pPr marL="285750" indent="-285750" algn="just">
              <a:buFont typeface="Wingdings" charset="2"/>
              <a:buChar char="q"/>
            </a:pPr>
            <a:r>
              <a:rPr lang="es-ES" sz="1400" b="1" dirty="0">
                <a:solidFill>
                  <a:srgbClr val="003045"/>
                </a:solidFill>
                <a:latin typeface="Museo Sans 300" panose="02000000000000000000" pitchFamily="50" charset="0"/>
                <a:cs typeface="Arial" panose="020B0604020202020204" pitchFamily="34" charset="0"/>
              </a:rPr>
              <a:t>Accionistas e inversores: </a:t>
            </a:r>
            <a:r>
              <a:rPr lang="es-ES" sz="1400" b="1" dirty="0">
                <a:solidFill>
                  <a:srgbClr val="003045"/>
                </a:solidFill>
                <a:latin typeface="Museo Sans 100" panose="02000000000000000000" pitchFamily="50" charset="0"/>
                <a:cs typeface="Arial" panose="020B0604020202020204" pitchFamily="34" charset="0"/>
              </a:rPr>
              <a:t>transparencia y veracidad en la información con publicaciones periódicas y continuadas, apoyándose en la Oficina del Accionista creada para este fin. </a:t>
            </a:r>
          </a:p>
          <a:p>
            <a:pPr marL="285750" indent="-285750" algn="just">
              <a:buFont typeface="Wingdings" charset="2"/>
              <a:buChar char="q"/>
            </a:pPr>
            <a:endParaRPr lang="es-ES" sz="1400" b="1" dirty="0">
              <a:solidFill>
                <a:srgbClr val="003045"/>
              </a:solidFill>
              <a:latin typeface="Museo Sans 100" panose="02000000000000000000" pitchFamily="50" charset="0"/>
              <a:cs typeface="Arial" panose="020B0604020202020204" pitchFamily="34" charset="0"/>
            </a:endParaRPr>
          </a:p>
          <a:p>
            <a:pPr marL="285750" indent="-285750" algn="just">
              <a:buFont typeface="Wingdings" charset="2"/>
              <a:buChar char="q"/>
            </a:pPr>
            <a:r>
              <a:rPr lang="es-ES" sz="1400" b="1" dirty="0">
                <a:solidFill>
                  <a:srgbClr val="003045"/>
                </a:solidFill>
                <a:latin typeface="Museo Sans 300" panose="02000000000000000000" pitchFamily="50" charset="0"/>
                <a:cs typeface="Arial" panose="020B0604020202020204" pitchFamily="34" charset="0"/>
              </a:rPr>
              <a:t>Sociedad y medio ambiente: </a:t>
            </a:r>
            <a:r>
              <a:rPr lang="es-ES" sz="1400" b="1" dirty="0">
                <a:solidFill>
                  <a:srgbClr val="003045"/>
                </a:solidFill>
                <a:latin typeface="Museo Sans 100" panose="02000000000000000000" pitchFamily="50" charset="0"/>
                <a:cs typeface="Arial" panose="020B0604020202020204" pitchFamily="34" charset="0"/>
              </a:rPr>
              <a:t>apoyo y colaboración con diversas asociaciones, impulsando iniciativas propias y colectivas, promoviendo acciones contra el cambio climático y de apoyo a la sociedad.</a:t>
            </a:r>
          </a:p>
          <a:p>
            <a:pPr algn="just"/>
            <a:endParaRPr lang="es-ES" sz="1400" b="1" dirty="0">
              <a:solidFill>
                <a:srgbClr val="003045"/>
              </a:solidFill>
              <a:latin typeface="Museo Sans 300" panose="02000000000000000000" pitchFamily="50" charset="0"/>
              <a:cs typeface="Arial" panose="020B0604020202020204" pitchFamily="34" charset="0"/>
            </a:endParaRPr>
          </a:p>
        </p:txBody>
      </p:sp>
      <p:pic>
        <p:nvPicPr>
          <p:cNvPr id="4" name="Imagen 3">
            <a:extLst>
              <a:ext uri="{FF2B5EF4-FFF2-40B4-BE49-F238E27FC236}">
                <a16:creationId xmlns:a16="http://schemas.microsoft.com/office/drawing/2014/main" id="{CF4FDDF1-BEFC-40D4-8B35-47E9E10AAB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732" t="31321" r="41031" b="32757"/>
          <a:stretch/>
        </p:blipFill>
        <p:spPr>
          <a:xfrm>
            <a:off x="435970" y="2543482"/>
            <a:ext cx="916473" cy="871983"/>
          </a:xfrm>
          <a:prstGeom prst="rect">
            <a:avLst/>
          </a:prstGeom>
        </p:spPr>
      </p:pic>
      <p:pic>
        <p:nvPicPr>
          <p:cNvPr id="5" name="Imagen 4">
            <a:extLst>
              <a:ext uri="{FF2B5EF4-FFF2-40B4-BE49-F238E27FC236}">
                <a16:creationId xmlns:a16="http://schemas.microsoft.com/office/drawing/2014/main" id="{D4E0AE62-9BA6-4D9D-A4C8-93F2A9BE73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56" t="10802" r="67460" b="46037"/>
          <a:stretch/>
        </p:blipFill>
        <p:spPr>
          <a:xfrm>
            <a:off x="1786786" y="2458443"/>
            <a:ext cx="774137" cy="964599"/>
          </a:xfrm>
          <a:prstGeom prst="rect">
            <a:avLst/>
          </a:prstGeom>
        </p:spPr>
      </p:pic>
      <p:pic>
        <p:nvPicPr>
          <p:cNvPr id="6" name="Imagen 5">
            <a:extLst>
              <a:ext uri="{FF2B5EF4-FFF2-40B4-BE49-F238E27FC236}">
                <a16:creationId xmlns:a16="http://schemas.microsoft.com/office/drawing/2014/main" id="{D2CAEBE7-3867-4ECF-9546-3812009451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629" t="34673" r="51340" b="31696"/>
          <a:stretch/>
        </p:blipFill>
        <p:spPr>
          <a:xfrm>
            <a:off x="3065572" y="2557058"/>
            <a:ext cx="774136" cy="913513"/>
          </a:xfrm>
          <a:prstGeom prst="rect">
            <a:avLst/>
          </a:prstGeom>
        </p:spPr>
      </p:pic>
      <p:pic>
        <p:nvPicPr>
          <p:cNvPr id="7" name="Imagen 6">
            <a:extLst>
              <a:ext uri="{FF2B5EF4-FFF2-40B4-BE49-F238E27FC236}">
                <a16:creationId xmlns:a16="http://schemas.microsoft.com/office/drawing/2014/main" id="{9CBD566C-26BE-4BC5-A01F-203DB196D8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909" t="44261" r="47778" b="23643"/>
          <a:stretch/>
        </p:blipFill>
        <p:spPr>
          <a:xfrm>
            <a:off x="4258050" y="2621393"/>
            <a:ext cx="673488" cy="794072"/>
          </a:xfrm>
          <a:prstGeom prst="rect">
            <a:avLst/>
          </a:prstGeom>
        </p:spPr>
      </p:pic>
      <p:pic>
        <p:nvPicPr>
          <p:cNvPr id="8" name="Imagen 7">
            <a:extLst>
              <a:ext uri="{FF2B5EF4-FFF2-40B4-BE49-F238E27FC236}">
                <a16:creationId xmlns:a16="http://schemas.microsoft.com/office/drawing/2014/main" id="{1A386281-75F7-4B74-A99B-CF4780F639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024" t="30845" r="39737" b="19946"/>
          <a:stretch/>
        </p:blipFill>
        <p:spPr>
          <a:xfrm>
            <a:off x="5429559" y="2592087"/>
            <a:ext cx="861989" cy="909310"/>
          </a:xfrm>
          <a:prstGeom prst="rect">
            <a:avLst/>
          </a:prstGeom>
        </p:spPr>
      </p:pic>
      <p:cxnSp>
        <p:nvCxnSpPr>
          <p:cNvPr id="9" name="Conector recto 8">
            <a:extLst>
              <a:ext uri="{FF2B5EF4-FFF2-40B4-BE49-F238E27FC236}">
                <a16:creationId xmlns:a16="http://schemas.microsoft.com/office/drawing/2014/main" id="{E9DA87A6-9D1A-43A3-8298-3029FD90252D}"/>
              </a:ext>
            </a:extLst>
          </p:cNvPr>
          <p:cNvCxnSpPr>
            <a:cxnSpLocks/>
          </p:cNvCxnSpPr>
          <p:nvPr/>
        </p:nvCxnSpPr>
        <p:spPr>
          <a:xfrm>
            <a:off x="477134" y="2458443"/>
            <a:ext cx="838986" cy="0"/>
          </a:xfrm>
          <a:prstGeom prst="line">
            <a:avLst/>
          </a:prstGeom>
          <a:ln w="12700">
            <a:solidFill>
              <a:srgbClr val="E34710"/>
            </a:solidFill>
          </a:ln>
        </p:spPr>
        <p:style>
          <a:lnRef idx="1">
            <a:schemeClr val="accent2"/>
          </a:lnRef>
          <a:fillRef idx="0">
            <a:schemeClr val="accent2"/>
          </a:fillRef>
          <a:effectRef idx="0">
            <a:schemeClr val="accent2"/>
          </a:effectRef>
          <a:fontRef idx="minor">
            <a:schemeClr val="tx1"/>
          </a:fontRef>
        </p:style>
      </p:cxnSp>
      <p:cxnSp>
        <p:nvCxnSpPr>
          <p:cNvPr id="10" name="Conector recto 9">
            <a:extLst>
              <a:ext uri="{FF2B5EF4-FFF2-40B4-BE49-F238E27FC236}">
                <a16:creationId xmlns:a16="http://schemas.microsoft.com/office/drawing/2014/main" id="{BD1245B4-6436-4EB9-B224-886ADF2984A6}"/>
              </a:ext>
            </a:extLst>
          </p:cNvPr>
          <p:cNvCxnSpPr>
            <a:cxnSpLocks/>
          </p:cNvCxnSpPr>
          <p:nvPr/>
        </p:nvCxnSpPr>
        <p:spPr>
          <a:xfrm>
            <a:off x="477134" y="3498655"/>
            <a:ext cx="838986" cy="0"/>
          </a:xfrm>
          <a:prstGeom prst="line">
            <a:avLst/>
          </a:prstGeom>
          <a:ln w="12700">
            <a:solidFill>
              <a:srgbClr val="E34710"/>
            </a:solidFill>
          </a:ln>
        </p:spPr>
        <p:style>
          <a:lnRef idx="1">
            <a:schemeClr val="accent2"/>
          </a:lnRef>
          <a:fillRef idx="0">
            <a:schemeClr val="accent2"/>
          </a:fillRef>
          <a:effectRef idx="0">
            <a:schemeClr val="accent2"/>
          </a:effectRef>
          <a:fontRef idx="minor">
            <a:schemeClr val="tx1"/>
          </a:fontRef>
        </p:style>
      </p:cxnSp>
      <p:cxnSp>
        <p:nvCxnSpPr>
          <p:cNvPr id="11" name="Conector recto 10">
            <a:extLst>
              <a:ext uri="{FF2B5EF4-FFF2-40B4-BE49-F238E27FC236}">
                <a16:creationId xmlns:a16="http://schemas.microsoft.com/office/drawing/2014/main" id="{2281ABCB-1E26-44EC-AE5F-0C3B1A2BE3AF}"/>
              </a:ext>
            </a:extLst>
          </p:cNvPr>
          <p:cNvCxnSpPr>
            <a:cxnSpLocks/>
          </p:cNvCxnSpPr>
          <p:nvPr/>
        </p:nvCxnSpPr>
        <p:spPr>
          <a:xfrm>
            <a:off x="5429559" y="2454471"/>
            <a:ext cx="838986" cy="0"/>
          </a:xfrm>
          <a:prstGeom prst="line">
            <a:avLst/>
          </a:prstGeom>
          <a:ln w="1270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2" name="Conector recto 11">
            <a:extLst>
              <a:ext uri="{FF2B5EF4-FFF2-40B4-BE49-F238E27FC236}">
                <a16:creationId xmlns:a16="http://schemas.microsoft.com/office/drawing/2014/main" id="{5755CB24-6C3E-4B04-8D61-53C62D971C22}"/>
              </a:ext>
            </a:extLst>
          </p:cNvPr>
          <p:cNvCxnSpPr>
            <a:cxnSpLocks/>
          </p:cNvCxnSpPr>
          <p:nvPr/>
        </p:nvCxnSpPr>
        <p:spPr>
          <a:xfrm>
            <a:off x="5429559" y="3494683"/>
            <a:ext cx="838986" cy="0"/>
          </a:xfrm>
          <a:prstGeom prst="line">
            <a:avLst/>
          </a:prstGeom>
          <a:ln w="1270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3" name="Conector recto 12">
            <a:extLst>
              <a:ext uri="{FF2B5EF4-FFF2-40B4-BE49-F238E27FC236}">
                <a16:creationId xmlns:a16="http://schemas.microsoft.com/office/drawing/2014/main" id="{150BE65F-A6E5-4825-A5A7-CD541B284208}"/>
              </a:ext>
            </a:extLst>
          </p:cNvPr>
          <p:cNvCxnSpPr>
            <a:cxnSpLocks/>
          </p:cNvCxnSpPr>
          <p:nvPr/>
        </p:nvCxnSpPr>
        <p:spPr>
          <a:xfrm>
            <a:off x="4207245" y="2458443"/>
            <a:ext cx="838986" cy="0"/>
          </a:xfrm>
          <a:prstGeom prst="line">
            <a:avLst/>
          </a:prstGeom>
          <a:ln w="12700">
            <a:solidFill>
              <a:srgbClr val="007FAC"/>
            </a:solidFill>
          </a:ln>
        </p:spPr>
        <p:style>
          <a:lnRef idx="1">
            <a:schemeClr val="accent2"/>
          </a:lnRef>
          <a:fillRef idx="0">
            <a:schemeClr val="accent2"/>
          </a:fillRef>
          <a:effectRef idx="0">
            <a:schemeClr val="accent2"/>
          </a:effectRef>
          <a:fontRef idx="minor">
            <a:schemeClr val="tx1"/>
          </a:fontRef>
        </p:style>
      </p:cxnSp>
      <p:cxnSp>
        <p:nvCxnSpPr>
          <p:cNvPr id="14" name="Conector recto 13">
            <a:extLst>
              <a:ext uri="{FF2B5EF4-FFF2-40B4-BE49-F238E27FC236}">
                <a16:creationId xmlns:a16="http://schemas.microsoft.com/office/drawing/2014/main" id="{3D630AEB-1447-4DF5-8DCE-8A7CF4518FC1}"/>
              </a:ext>
            </a:extLst>
          </p:cNvPr>
          <p:cNvCxnSpPr>
            <a:cxnSpLocks/>
          </p:cNvCxnSpPr>
          <p:nvPr/>
        </p:nvCxnSpPr>
        <p:spPr>
          <a:xfrm>
            <a:off x="4207245" y="3498655"/>
            <a:ext cx="838986" cy="0"/>
          </a:xfrm>
          <a:prstGeom prst="line">
            <a:avLst/>
          </a:prstGeom>
          <a:ln w="12700">
            <a:solidFill>
              <a:srgbClr val="007FAC"/>
            </a:solidFill>
          </a:ln>
        </p:spPr>
        <p:style>
          <a:lnRef idx="1">
            <a:schemeClr val="accent2"/>
          </a:lnRef>
          <a:fillRef idx="0">
            <a:schemeClr val="accent2"/>
          </a:fillRef>
          <a:effectRef idx="0">
            <a:schemeClr val="accent2"/>
          </a:effectRef>
          <a:fontRef idx="minor">
            <a:schemeClr val="tx1"/>
          </a:fontRef>
        </p:style>
      </p:cxnSp>
      <p:cxnSp>
        <p:nvCxnSpPr>
          <p:cNvPr id="15" name="Conector recto 14">
            <a:extLst>
              <a:ext uri="{FF2B5EF4-FFF2-40B4-BE49-F238E27FC236}">
                <a16:creationId xmlns:a16="http://schemas.microsoft.com/office/drawing/2014/main" id="{C4441C3F-43DE-4C5F-91D8-45839D484DCF}"/>
              </a:ext>
            </a:extLst>
          </p:cNvPr>
          <p:cNvCxnSpPr>
            <a:cxnSpLocks/>
          </p:cNvCxnSpPr>
          <p:nvPr/>
        </p:nvCxnSpPr>
        <p:spPr>
          <a:xfrm>
            <a:off x="3065803" y="2458443"/>
            <a:ext cx="838986" cy="0"/>
          </a:xfrm>
          <a:prstGeom prst="line">
            <a:avLst/>
          </a:prstGeom>
          <a:ln w="12700">
            <a:solidFill>
              <a:srgbClr val="003045"/>
            </a:solidFill>
          </a:ln>
        </p:spPr>
        <p:style>
          <a:lnRef idx="1">
            <a:schemeClr val="accent2"/>
          </a:lnRef>
          <a:fillRef idx="0">
            <a:schemeClr val="accent2"/>
          </a:fillRef>
          <a:effectRef idx="0">
            <a:schemeClr val="accent2"/>
          </a:effectRef>
          <a:fontRef idx="minor">
            <a:schemeClr val="tx1"/>
          </a:fontRef>
        </p:style>
      </p:cxnSp>
      <p:cxnSp>
        <p:nvCxnSpPr>
          <p:cNvPr id="16" name="Conector recto 15">
            <a:extLst>
              <a:ext uri="{FF2B5EF4-FFF2-40B4-BE49-F238E27FC236}">
                <a16:creationId xmlns:a16="http://schemas.microsoft.com/office/drawing/2014/main" id="{6B9177F1-14AF-49FF-A81A-218C412887F7}"/>
              </a:ext>
            </a:extLst>
          </p:cNvPr>
          <p:cNvCxnSpPr>
            <a:cxnSpLocks/>
          </p:cNvCxnSpPr>
          <p:nvPr/>
        </p:nvCxnSpPr>
        <p:spPr>
          <a:xfrm>
            <a:off x="3065803" y="3498655"/>
            <a:ext cx="838986" cy="0"/>
          </a:xfrm>
          <a:prstGeom prst="line">
            <a:avLst/>
          </a:prstGeom>
          <a:ln w="12700">
            <a:solidFill>
              <a:srgbClr val="003045"/>
            </a:solidFill>
          </a:ln>
        </p:spPr>
        <p:style>
          <a:lnRef idx="1">
            <a:schemeClr val="accent2"/>
          </a:lnRef>
          <a:fillRef idx="0">
            <a:schemeClr val="accent2"/>
          </a:fillRef>
          <a:effectRef idx="0">
            <a:schemeClr val="accent2"/>
          </a:effectRef>
          <a:fontRef idx="minor">
            <a:schemeClr val="tx1"/>
          </a:fontRef>
        </p:style>
      </p:cxnSp>
      <p:cxnSp>
        <p:nvCxnSpPr>
          <p:cNvPr id="17" name="Conector recto 16">
            <a:extLst>
              <a:ext uri="{FF2B5EF4-FFF2-40B4-BE49-F238E27FC236}">
                <a16:creationId xmlns:a16="http://schemas.microsoft.com/office/drawing/2014/main" id="{673CD251-D28B-4EEE-ABCC-5E8835526972}"/>
              </a:ext>
            </a:extLst>
          </p:cNvPr>
          <p:cNvCxnSpPr>
            <a:cxnSpLocks/>
          </p:cNvCxnSpPr>
          <p:nvPr/>
        </p:nvCxnSpPr>
        <p:spPr>
          <a:xfrm>
            <a:off x="1746458" y="2449652"/>
            <a:ext cx="838986" cy="0"/>
          </a:xfrm>
          <a:prstGeom prst="line">
            <a:avLst/>
          </a:prstGeom>
          <a:ln w="12700">
            <a:solidFill>
              <a:srgbClr val="F27321"/>
            </a:solidFill>
          </a:ln>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8DF64FDA-8E16-4760-ADDD-7F1C385B13C2}"/>
              </a:ext>
            </a:extLst>
          </p:cNvPr>
          <p:cNvCxnSpPr>
            <a:cxnSpLocks/>
          </p:cNvCxnSpPr>
          <p:nvPr/>
        </p:nvCxnSpPr>
        <p:spPr>
          <a:xfrm>
            <a:off x="1746458" y="3489864"/>
            <a:ext cx="838986" cy="0"/>
          </a:xfrm>
          <a:prstGeom prst="line">
            <a:avLst/>
          </a:prstGeom>
          <a:ln w="12700">
            <a:solidFill>
              <a:srgbClr val="F27321"/>
            </a:solidFill>
          </a:ln>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4D057640-9C2E-4A85-BA2C-A98F3C8F4D1E}"/>
              </a:ext>
            </a:extLst>
          </p:cNvPr>
          <p:cNvSpPr txBox="1"/>
          <p:nvPr/>
        </p:nvSpPr>
        <p:spPr>
          <a:xfrm>
            <a:off x="176897" y="2196135"/>
            <a:ext cx="1478107" cy="253916"/>
          </a:xfrm>
          <a:prstGeom prst="rect">
            <a:avLst/>
          </a:prstGeom>
          <a:noFill/>
        </p:spPr>
        <p:txBody>
          <a:bodyPr wrap="square">
            <a:spAutoFit/>
          </a:bodyPr>
          <a:lstStyle/>
          <a:p>
            <a:r>
              <a:rPr lang="es-ES" sz="1050" dirty="0">
                <a:solidFill>
                  <a:srgbClr val="E34710"/>
                </a:solidFill>
                <a:latin typeface="Museo Sans 300" panose="02000000000000000000" pitchFamily="50" charset="0"/>
              </a:rPr>
              <a:t>PROFESIONALIDAD</a:t>
            </a:r>
          </a:p>
        </p:txBody>
      </p:sp>
      <p:sp>
        <p:nvSpPr>
          <p:cNvPr id="20" name="CuadroTexto 19">
            <a:extLst>
              <a:ext uri="{FF2B5EF4-FFF2-40B4-BE49-F238E27FC236}">
                <a16:creationId xmlns:a16="http://schemas.microsoft.com/office/drawing/2014/main" id="{39B2B95A-D3BB-46EC-BC91-8596B052A2ED}"/>
              </a:ext>
            </a:extLst>
          </p:cNvPr>
          <p:cNvSpPr txBox="1"/>
          <p:nvPr/>
        </p:nvSpPr>
        <p:spPr>
          <a:xfrm>
            <a:off x="1567617" y="2195736"/>
            <a:ext cx="1227803" cy="253916"/>
          </a:xfrm>
          <a:prstGeom prst="rect">
            <a:avLst/>
          </a:prstGeom>
          <a:noFill/>
        </p:spPr>
        <p:txBody>
          <a:bodyPr wrap="square">
            <a:spAutoFit/>
          </a:bodyPr>
          <a:lstStyle/>
          <a:p>
            <a:pPr algn="ctr"/>
            <a:r>
              <a:rPr lang="es-ES" sz="1050" dirty="0">
                <a:solidFill>
                  <a:srgbClr val="E34710"/>
                </a:solidFill>
                <a:latin typeface="Museo Sans 300" panose="02000000000000000000" pitchFamily="50" charset="0"/>
              </a:rPr>
              <a:t>EXPERIENCIA</a:t>
            </a:r>
          </a:p>
        </p:txBody>
      </p:sp>
      <p:sp>
        <p:nvSpPr>
          <p:cNvPr id="21" name="CuadroTexto 20">
            <a:extLst>
              <a:ext uri="{FF2B5EF4-FFF2-40B4-BE49-F238E27FC236}">
                <a16:creationId xmlns:a16="http://schemas.microsoft.com/office/drawing/2014/main" id="{985CB524-59E9-4904-9343-6B3BE29CCDB4}"/>
              </a:ext>
            </a:extLst>
          </p:cNvPr>
          <p:cNvSpPr txBox="1"/>
          <p:nvPr/>
        </p:nvSpPr>
        <p:spPr>
          <a:xfrm>
            <a:off x="3999451" y="2195736"/>
            <a:ext cx="1227803" cy="253916"/>
          </a:xfrm>
          <a:prstGeom prst="rect">
            <a:avLst/>
          </a:prstGeom>
          <a:noFill/>
        </p:spPr>
        <p:txBody>
          <a:bodyPr wrap="square">
            <a:spAutoFit/>
          </a:bodyPr>
          <a:lstStyle/>
          <a:p>
            <a:pPr algn="ctr"/>
            <a:r>
              <a:rPr lang="es-ES" sz="1050" dirty="0">
                <a:solidFill>
                  <a:srgbClr val="007FAC"/>
                </a:solidFill>
                <a:latin typeface="Museo Sans 300" panose="02000000000000000000" pitchFamily="50" charset="0"/>
              </a:rPr>
              <a:t>PASIÓN</a:t>
            </a:r>
          </a:p>
        </p:txBody>
      </p:sp>
      <p:sp>
        <p:nvSpPr>
          <p:cNvPr id="22" name="CuadroTexto 21">
            <a:extLst>
              <a:ext uri="{FF2B5EF4-FFF2-40B4-BE49-F238E27FC236}">
                <a16:creationId xmlns:a16="http://schemas.microsoft.com/office/drawing/2014/main" id="{9B503FD3-EA49-4DD2-960C-8D3635466698}"/>
              </a:ext>
            </a:extLst>
          </p:cNvPr>
          <p:cNvSpPr txBox="1"/>
          <p:nvPr/>
        </p:nvSpPr>
        <p:spPr>
          <a:xfrm>
            <a:off x="2838739" y="2195736"/>
            <a:ext cx="1227803" cy="253916"/>
          </a:xfrm>
          <a:prstGeom prst="rect">
            <a:avLst/>
          </a:prstGeom>
          <a:noFill/>
        </p:spPr>
        <p:txBody>
          <a:bodyPr wrap="square">
            <a:spAutoFit/>
          </a:bodyPr>
          <a:lstStyle/>
          <a:p>
            <a:pPr algn="ctr"/>
            <a:r>
              <a:rPr lang="es-ES" sz="1050" dirty="0">
                <a:solidFill>
                  <a:srgbClr val="003045"/>
                </a:solidFill>
                <a:latin typeface="Museo Sans 300" panose="02000000000000000000" pitchFamily="50" charset="0"/>
              </a:rPr>
              <a:t>CONFIANZA</a:t>
            </a:r>
          </a:p>
        </p:txBody>
      </p:sp>
      <p:sp>
        <p:nvSpPr>
          <p:cNvPr id="23" name="CuadroTexto 22">
            <a:extLst>
              <a:ext uri="{FF2B5EF4-FFF2-40B4-BE49-F238E27FC236}">
                <a16:creationId xmlns:a16="http://schemas.microsoft.com/office/drawing/2014/main" id="{D9B6BAB0-E234-4839-8863-10E64C6A7065}"/>
              </a:ext>
            </a:extLst>
          </p:cNvPr>
          <p:cNvSpPr txBox="1"/>
          <p:nvPr/>
        </p:nvSpPr>
        <p:spPr>
          <a:xfrm>
            <a:off x="5161233" y="2195736"/>
            <a:ext cx="1375637" cy="253916"/>
          </a:xfrm>
          <a:prstGeom prst="rect">
            <a:avLst/>
          </a:prstGeom>
          <a:noFill/>
        </p:spPr>
        <p:txBody>
          <a:bodyPr wrap="square">
            <a:spAutoFit/>
          </a:bodyPr>
          <a:lstStyle/>
          <a:p>
            <a:pPr algn="ctr"/>
            <a:r>
              <a:rPr lang="es-ES" sz="1050" dirty="0">
                <a:solidFill>
                  <a:schemeClr val="accent6">
                    <a:lumMod val="60000"/>
                    <a:lumOff val="40000"/>
                  </a:schemeClr>
                </a:solidFill>
                <a:latin typeface="Museo Sans 300" panose="02000000000000000000" pitchFamily="50" charset="0"/>
              </a:rPr>
              <a:t>SOSTENIBILIDAD</a:t>
            </a:r>
          </a:p>
        </p:txBody>
      </p:sp>
      <p:sp>
        <p:nvSpPr>
          <p:cNvPr id="24" name="Rectángulo 23">
            <a:extLst>
              <a:ext uri="{FF2B5EF4-FFF2-40B4-BE49-F238E27FC236}">
                <a16:creationId xmlns:a16="http://schemas.microsoft.com/office/drawing/2014/main" id="{80D78D88-FB54-4C24-91E6-7EC111DE9719}"/>
              </a:ext>
            </a:extLst>
          </p:cNvPr>
          <p:cNvSpPr/>
          <p:nvPr/>
        </p:nvSpPr>
        <p:spPr>
          <a:xfrm>
            <a:off x="298808" y="3503010"/>
            <a:ext cx="1207193" cy="253916"/>
          </a:xfrm>
          <a:prstGeom prst="rect">
            <a:avLst/>
          </a:prstGeom>
        </p:spPr>
        <p:txBody>
          <a:bodyPr wrap="square">
            <a:spAutoFit/>
          </a:bodyPr>
          <a:lstStyle/>
          <a:p>
            <a:pPr marL="12700" marR="5080" algn="ctr">
              <a:spcBef>
                <a:spcPts val="95"/>
              </a:spcBef>
            </a:pPr>
            <a:r>
              <a:rPr lang="es-ES" sz="1050" dirty="0">
                <a:solidFill>
                  <a:srgbClr val="E34710"/>
                </a:solidFill>
                <a:latin typeface="Museo Sans 300" panose="02000000000000000000" pitchFamily="50" charset="0"/>
                <a:cs typeface="Calibri"/>
              </a:rPr>
              <a:t>QUEREMOS</a:t>
            </a:r>
          </a:p>
        </p:txBody>
      </p:sp>
      <p:sp>
        <p:nvSpPr>
          <p:cNvPr id="25" name="Rectángulo 24">
            <a:extLst>
              <a:ext uri="{FF2B5EF4-FFF2-40B4-BE49-F238E27FC236}">
                <a16:creationId xmlns:a16="http://schemas.microsoft.com/office/drawing/2014/main" id="{46823095-FB4B-485A-B20F-EAF84AE1CDC3}"/>
              </a:ext>
            </a:extLst>
          </p:cNvPr>
          <p:cNvSpPr/>
          <p:nvPr/>
        </p:nvSpPr>
        <p:spPr>
          <a:xfrm>
            <a:off x="1504532" y="3488114"/>
            <a:ext cx="1359652" cy="415498"/>
          </a:xfrm>
          <a:prstGeom prst="rect">
            <a:avLst/>
          </a:prstGeom>
        </p:spPr>
        <p:txBody>
          <a:bodyPr wrap="square">
            <a:spAutoFit/>
          </a:bodyPr>
          <a:lstStyle/>
          <a:p>
            <a:pPr marL="12700" marR="5080" algn="ctr">
              <a:lnSpc>
                <a:spcPct val="100000"/>
              </a:lnSpc>
              <a:spcBef>
                <a:spcPts val="95"/>
              </a:spcBef>
            </a:pPr>
            <a:r>
              <a:rPr lang="es-ES" sz="1050" dirty="0">
                <a:solidFill>
                  <a:srgbClr val="F27321"/>
                </a:solidFill>
                <a:latin typeface="Museo Sans 300" panose="02000000000000000000" pitchFamily="50" charset="0"/>
                <a:cs typeface="Calibri"/>
              </a:rPr>
              <a:t>SABEMOS Y EVOLUCIONAMOS</a:t>
            </a:r>
          </a:p>
        </p:txBody>
      </p:sp>
      <p:sp>
        <p:nvSpPr>
          <p:cNvPr id="26" name="Rectángulo 25">
            <a:extLst>
              <a:ext uri="{FF2B5EF4-FFF2-40B4-BE49-F238E27FC236}">
                <a16:creationId xmlns:a16="http://schemas.microsoft.com/office/drawing/2014/main" id="{B1A13302-1B71-4CA2-BA5E-4957AA31DF0A}"/>
              </a:ext>
            </a:extLst>
          </p:cNvPr>
          <p:cNvSpPr/>
          <p:nvPr/>
        </p:nvSpPr>
        <p:spPr>
          <a:xfrm>
            <a:off x="4039840" y="3494415"/>
            <a:ext cx="1184398" cy="369332"/>
          </a:xfrm>
          <a:prstGeom prst="rect">
            <a:avLst/>
          </a:prstGeom>
        </p:spPr>
        <p:txBody>
          <a:bodyPr wrap="square">
            <a:spAutoFit/>
          </a:bodyPr>
          <a:lstStyle/>
          <a:p>
            <a:pPr marL="12700" marR="5080" algn="ctr">
              <a:lnSpc>
                <a:spcPct val="100000"/>
              </a:lnSpc>
              <a:spcBef>
                <a:spcPts val="95"/>
              </a:spcBef>
            </a:pPr>
            <a:r>
              <a:rPr lang="es-ES" sz="900" b="1" dirty="0">
                <a:solidFill>
                  <a:srgbClr val="007FAC"/>
                </a:solidFill>
                <a:latin typeface="Museo Sans 300" panose="02000000000000000000" pitchFamily="50" charset="0"/>
                <a:cs typeface="Calibri"/>
              </a:rPr>
              <a:t>PROACTIVIDAD Y PERSEVERANCIA</a:t>
            </a:r>
          </a:p>
        </p:txBody>
      </p:sp>
      <p:sp>
        <p:nvSpPr>
          <p:cNvPr id="27" name="Rectángulo 26">
            <a:extLst>
              <a:ext uri="{FF2B5EF4-FFF2-40B4-BE49-F238E27FC236}">
                <a16:creationId xmlns:a16="http://schemas.microsoft.com/office/drawing/2014/main" id="{BBE8C60B-FCDE-4C2F-9AC2-4228D91EE70C}"/>
              </a:ext>
            </a:extLst>
          </p:cNvPr>
          <p:cNvSpPr/>
          <p:nvPr/>
        </p:nvSpPr>
        <p:spPr>
          <a:xfrm>
            <a:off x="2872481" y="3501397"/>
            <a:ext cx="1184398" cy="369332"/>
          </a:xfrm>
          <a:prstGeom prst="rect">
            <a:avLst/>
          </a:prstGeom>
        </p:spPr>
        <p:txBody>
          <a:bodyPr wrap="square">
            <a:spAutoFit/>
          </a:bodyPr>
          <a:lstStyle/>
          <a:p>
            <a:pPr marL="12700" marR="5080" algn="ctr">
              <a:lnSpc>
                <a:spcPct val="100000"/>
              </a:lnSpc>
              <a:spcBef>
                <a:spcPts val="95"/>
              </a:spcBef>
            </a:pPr>
            <a:r>
              <a:rPr lang="es-ES" sz="900" b="1" dirty="0">
                <a:solidFill>
                  <a:srgbClr val="002060"/>
                </a:solidFill>
                <a:latin typeface="Museo Sans 300" panose="02000000000000000000" pitchFamily="50" charset="0"/>
                <a:cs typeface="Calibri"/>
              </a:rPr>
              <a:t>CUMPLIMOS Y RESOLVEMOS</a:t>
            </a:r>
          </a:p>
        </p:txBody>
      </p:sp>
      <p:sp>
        <p:nvSpPr>
          <p:cNvPr id="28" name="Rectángulo 27">
            <a:extLst>
              <a:ext uri="{FF2B5EF4-FFF2-40B4-BE49-F238E27FC236}">
                <a16:creationId xmlns:a16="http://schemas.microsoft.com/office/drawing/2014/main" id="{343977B7-FDFF-48A4-9EB4-F32987D62821}"/>
              </a:ext>
            </a:extLst>
          </p:cNvPr>
          <p:cNvSpPr/>
          <p:nvPr/>
        </p:nvSpPr>
        <p:spPr>
          <a:xfrm>
            <a:off x="5193800" y="3494415"/>
            <a:ext cx="1349102" cy="369332"/>
          </a:xfrm>
          <a:prstGeom prst="rect">
            <a:avLst/>
          </a:prstGeom>
        </p:spPr>
        <p:txBody>
          <a:bodyPr wrap="square">
            <a:spAutoFit/>
          </a:bodyPr>
          <a:lstStyle/>
          <a:p>
            <a:pPr marL="12700" marR="5080" algn="ctr">
              <a:lnSpc>
                <a:spcPct val="100000"/>
              </a:lnSpc>
              <a:spcBef>
                <a:spcPts val="95"/>
              </a:spcBef>
            </a:pPr>
            <a:r>
              <a:rPr lang="es-ES" sz="900" b="1" dirty="0">
                <a:solidFill>
                  <a:schemeClr val="accent6">
                    <a:lumMod val="60000"/>
                    <a:lumOff val="40000"/>
                  </a:schemeClr>
                </a:solidFill>
                <a:latin typeface="Museo Sans 300" panose="02000000000000000000" pitchFamily="50" charset="0"/>
                <a:cs typeface="Calibri"/>
              </a:rPr>
              <a:t>RESPONSABILIDAD Y COMPROMISO</a:t>
            </a:r>
          </a:p>
        </p:txBody>
      </p:sp>
    </p:spTree>
    <p:extLst>
      <p:ext uri="{BB962C8B-B14F-4D97-AF65-F5344CB8AC3E}">
        <p14:creationId xmlns:p14="http://schemas.microsoft.com/office/powerpoint/2010/main" val="26054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esktop\logo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231" y="395536"/>
            <a:ext cx="1203325" cy="723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2 Rectángulo">
            <a:extLst>
              <a:ext uri="{FF2B5EF4-FFF2-40B4-BE49-F238E27FC236}">
                <a16:creationId xmlns:a16="http://schemas.microsoft.com/office/drawing/2014/main" id="{43844A54-9F44-45D6-B16C-FC8BC8BB3889}"/>
              </a:ext>
            </a:extLst>
          </p:cNvPr>
          <p:cNvSpPr/>
          <p:nvPr/>
        </p:nvSpPr>
        <p:spPr>
          <a:xfrm>
            <a:off x="296727" y="844492"/>
            <a:ext cx="6192688" cy="5478423"/>
          </a:xfrm>
          <a:prstGeom prst="rect">
            <a:avLst/>
          </a:prstGeom>
        </p:spPr>
        <p:txBody>
          <a:bodyPr wrap="square">
            <a:spAutoFit/>
          </a:bodyPr>
          <a:lstStyle/>
          <a:p>
            <a:pPr algn="just"/>
            <a:r>
              <a:rPr lang="es-ES" sz="1400" b="1" dirty="0">
                <a:solidFill>
                  <a:srgbClr val="003045"/>
                </a:solidFill>
                <a:latin typeface="Museo Sans 700" panose="02000000000000000000" pitchFamily="50" charset="0"/>
                <a:cs typeface="Arial" panose="020B0604020202020204" pitchFamily="34" charset="0"/>
              </a:rPr>
              <a:t>POLITICA DE CALIDAD Y MEDIO AMBIENTE (RSC)</a:t>
            </a: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r>
              <a:rPr lang="es-ES" sz="1400" b="1" dirty="0">
                <a:solidFill>
                  <a:srgbClr val="003045"/>
                </a:solidFill>
                <a:latin typeface="Museo Sans 700" panose="02000000000000000000" pitchFamily="50" charset="0"/>
                <a:cs typeface="Arial" panose="020B0604020202020204" pitchFamily="34" charset="0"/>
              </a:rPr>
              <a:t>La Calidad y el Medio Ambiente es para Tier1 un elemento diferenciador y reconocible en su actividad.</a:t>
            </a:r>
          </a:p>
          <a:p>
            <a:pPr algn="just"/>
            <a:r>
              <a:rPr lang="es-ES" sz="1400" b="1" dirty="0">
                <a:solidFill>
                  <a:srgbClr val="003045"/>
                </a:solidFill>
                <a:latin typeface="Museo Sans 700" panose="02000000000000000000" pitchFamily="50" charset="0"/>
                <a:cs typeface="Arial" panose="020B0604020202020204" pitchFamily="34" charset="0"/>
              </a:rPr>
              <a:t> </a:t>
            </a:r>
          </a:p>
          <a:p>
            <a:pPr algn="just"/>
            <a:r>
              <a:rPr lang="es-ES" sz="1400" b="1" dirty="0">
                <a:solidFill>
                  <a:srgbClr val="003045"/>
                </a:solidFill>
                <a:latin typeface="Museo Sans 700" panose="02000000000000000000" pitchFamily="50" charset="0"/>
                <a:cs typeface="Arial" panose="020B0604020202020204" pitchFamily="34" charset="0"/>
              </a:rPr>
              <a:t>Este enfoque debe hacerse desde los valores fundamentales de responsabilidad social, trabajo en equipo, eliminación de cualquier actividad que no aporte valor, espíritu de servicio, cumplimiento de la legislación, </a:t>
            </a:r>
            <a:r>
              <a:rPr lang="es-ES" sz="1400" b="1" dirty="0" err="1">
                <a:solidFill>
                  <a:srgbClr val="003045"/>
                </a:solidFill>
                <a:latin typeface="Museo Sans 700" panose="02000000000000000000" pitchFamily="50" charset="0"/>
                <a:cs typeface="Arial" panose="020B0604020202020204" pitchFamily="34" charset="0"/>
              </a:rPr>
              <a:t>etc</a:t>
            </a:r>
            <a:r>
              <a:rPr lang="es-ES" sz="1400" b="1" dirty="0">
                <a:solidFill>
                  <a:srgbClr val="003045"/>
                </a:solidFill>
                <a:latin typeface="Museo Sans 700" panose="02000000000000000000" pitchFamily="50" charset="0"/>
                <a:cs typeface="Arial" panose="020B0604020202020204" pitchFamily="34" charset="0"/>
              </a:rPr>
              <a:t> ; todo ello derivando en aumentar la satisfacción del cliente, siendo este el principal perceptor de dichos valores.</a:t>
            </a: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r>
              <a:rPr lang="es-ES" sz="1400" b="1" dirty="0">
                <a:solidFill>
                  <a:srgbClr val="003045"/>
                </a:solidFill>
                <a:latin typeface="Museo Sans 700" panose="02000000000000000000" pitchFamily="50" charset="0"/>
                <a:cs typeface="Arial" panose="020B0604020202020204" pitchFamily="34" charset="0"/>
              </a:rPr>
              <a:t>Certificados de calidad</a:t>
            </a: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p:txBody>
      </p:sp>
      <p:pic>
        <p:nvPicPr>
          <p:cNvPr id="7" name="Imagen 6">
            <a:extLst>
              <a:ext uri="{FF2B5EF4-FFF2-40B4-BE49-F238E27FC236}">
                <a16:creationId xmlns:a16="http://schemas.microsoft.com/office/drawing/2014/main" id="{C8112C73-F9E6-4266-9CF4-9A64A279B35E}"/>
              </a:ext>
            </a:extLst>
          </p:cNvPr>
          <p:cNvPicPr>
            <a:picLocks noChangeAspect="1"/>
          </p:cNvPicPr>
          <p:nvPr/>
        </p:nvPicPr>
        <p:blipFill>
          <a:blip r:embed="rId3"/>
          <a:stretch>
            <a:fillRect/>
          </a:stretch>
        </p:blipFill>
        <p:spPr>
          <a:xfrm>
            <a:off x="440624" y="4067944"/>
            <a:ext cx="6078066" cy="1895511"/>
          </a:xfrm>
          <a:prstGeom prst="roundRect">
            <a:avLst/>
          </a:prstGeom>
        </p:spPr>
      </p:pic>
    </p:spTree>
    <p:extLst>
      <p:ext uri="{BB962C8B-B14F-4D97-AF65-F5344CB8AC3E}">
        <p14:creationId xmlns:p14="http://schemas.microsoft.com/office/powerpoint/2010/main" val="101867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5240" y="669146"/>
            <a:ext cx="3429000" cy="307777"/>
          </a:xfrm>
          <a:prstGeom prst="rect">
            <a:avLst/>
          </a:prstGeom>
        </p:spPr>
        <p:txBody>
          <a:bodyPr>
            <a:spAutoFit/>
          </a:bodyPr>
          <a:lstStyle/>
          <a:p>
            <a:r>
              <a:rPr lang="es-ES" sz="1400" b="1" dirty="0">
                <a:solidFill>
                  <a:srgbClr val="003045"/>
                </a:solidFill>
                <a:latin typeface="Museo Sans 700" panose="02000000000000000000" pitchFamily="50" charset="0"/>
                <a:cs typeface="Arial" panose="020B0604020202020204" pitchFamily="34" charset="0"/>
              </a:rPr>
              <a:t>TIER1 Y LOS MEDIOS</a:t>
            </a:r>
            <a:endParaRPr lang="es-ES" sz="1400" b="1" dirty="0">
              <a:solidFill>
                <a:srgbClr val="003045"/>
              </a:solidFill>
              <a:latin typeface="Museo Sans 300" panose="02000000000000000000" pitchFamily="50" charset="0"/>
              <a:cs typeface="Arial" panose="020B0604020202020204" pitchFamily="34" charset="0"/>
            </a:endParaRPr>
          </a:p>
        </p:txBody>
      </p:sp>
      <p:pic>
        <p:nvPicPr>
          <p:cNvPr id="3" name="Picture 2" descr="C:\Users\Usuario\Desktop\logoti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231" y="395536"/>
            <a:ext cx="1203325" cy="7239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Icono&#10;&#10;Descripción generada automáticamente">
            <a:hlinkClick r:id="rId4"/>
            <a:extLst>
              <a:ext uri="{FF2B5EF4-FFF2-40B4-BE49-F238E27FC236}">
                <a16:creationId xmlns:a16="http://schemas.microsoft.com/office/drawing/2014/main" id="{DDFFCD5A-FE17-41FE-9726-8CED6A86BF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5127" y="8460432"/>
            <a:ext cx="379314" cy="379314"/>
          </a:xfrm>
          <a:prstGeom prst="rect">
            <a:avLst/>
          </a:prstGeom>
        </p:spPr>
      </p:pic>
      <p:pic>
        <p:nvPicPr>
          <p:cNvPr id="1026" name="Picture 2" descr="Youtube Logo - PNG y Vector">
            <a:hlinkClick r:id="rId6"/>
            <a:extLst>
              <a:ext uri="{FF2B5EF4-FFF2-40B4-BE49-F238E27FC236}">
                <a16:creationId xmlns:a16="http://schemas.microsoft.com/office/drawing/2014/main" id="{8E75C5CB-39B9-40BB-9A08-B534CF3F98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4589" y="8493432"/>
            <a:ext cx="404664" cy="28270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Imagen 9" descr="Dibujo de una persona&#10;&#10;Descripción generada automáticamente con confianza media">
            <a:hlinkClick r:id="rId8"/>
            <a:extLst>
              <a:ext uri="{FF2B5EF4-FFF2-40B4-BE49-F238E27FC236}">
                <a16:creationId xmlns:a16="http://schemas.microsoft.com/office/drawing/2014/main" id="{449A8D53-4547-44A1-8C71-613387A004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3620" y="8460432"/>
            <a:ext cx="634380" cy="356839"/>
          </a:xfrm>
          <a:prstGeom prst="rect">
            <a:avLst/>
          </a:prstGeom>
        </p:spPr>
      </p:pic>
      <p:sp>
        <p:nvSpPr>
          <p:cNvPr id="7" name="1 Rectángulo">
            <a:extLst>
              <a:ext uri="{FF2B5EF4-FFF2-40B4-BE49-F238E27FC236}">
                <a16:creationId xmlns:a16="http://schemas.microsoft.com/office/drawing/2014/main" id="{AD85FF8D-5EC6-419E-8EBD-C23FBC678F12}"/>
              </a:ext>
            </a:extLst>
          </p:cNvPr>
          <p:cNvSpPr/>
          <p:nvPr/>
        </p:nvSpPr>
        <p:spPr>
          <a:xfrm>
            <a:off x="238598" y="8378066"/>
            <a:ext cx="3429000" cy="738664"/>
          </a:xfrm>
          <a:prstGeom prst="rect">
            <a:avLst/>
          </a:prstGeom>
        </p:spPr>
        <p:txBody>
          <a:bodyPr>
            <a:spAutoFit/>
          </a:bodyPr>
          <a:lstStyle/>
          <a:p>
            <a:r>
              <a:rPr lang="es-ES" sz="1400" b="1" dirty="0">
                <a:solidFill>
                  <a:srgbClr val="003045"/>
                </a:solidFill>
                <a:latin typeface="Museo Sans 700" panose="02000000000000000000" pitchFamily="50" charset="0"/>
                <a:cs typeface="Arial" panose="020B0604020202020204" pitchFamily="34" charset="0"/>
              </a:rPr>
              <a:t>Departamento de Comunicación</a:t>
            </a:r>
          </a:p>
          <a:p>
            <a:r>
              <a:rPr lang="es-ES" sz="1400" b="1" dirty="0">
                <a:solidFill>
                  <a:srgbClr val="003045"/>
                </a:solidFill>
                <a:latin typeface="Museo Sans 300" panose="02000000000000000000" pitchFamily="50" charset="0"/>
                <a:cs typeface="Arial" panose="020B0604020202020204" pitchFamily="34" charset="0"/>
              </a:rPr>
              <a:t>Natalia Delgado Costales</a:t>
            </a:r>
          </a:p>
          <a:p>
            <a:r>
              <a:rPr lang="es-ES" sz="1400" b="1" dirty="0">
                <a:solidFill>
                  <a:srgbClr val="003045"/>
                </a:solidFill>
                <a:latin typeface="Museo Sans 300" panose="02000000000000000000" pitchFamily="50" charset="0"/>
                <a:cs typeface="Arial" panose="020B0604020202020204" pitchFamily="34" charset="0"/>
              </a:rPr>
              <a:t>ndc@tier1.es</a:t>
            </a:r>
          </a:p>
        </p:txBody>
      </p:sp>
      <p:pic>
        <p:nvPicPr>
          <p:cNvPr id="5" name="Imagen 4">
            <a:hlinkClick r:id="rId10"/>
            <a:extLst>
              <a:ext uri="{FF2B5EF4-FFF2-40B4-BE49-F238E27FC236}">
                <a16:creationId xmlns:a16="http://schemas.microsoft.com/office/drawing/2014/main" id="{78AA9BE7-BEE1-450F-871A-5866E77FB222}"/>
              </a:ext>
            </a:extLst>
          </p:cNvPr>
          <p:cNvPicPr>
            <a:picLocks noChangeAspect="1"/>
          </p:cNvPicPr>
          <p:nvPr/>
        </p:nvPicPr>
        <p:blipFill>
          <a:blip r:embed="rId11"/>
          <a:stretch>
            <a:fillRect/>
          </a:stretch>
        </p:blipFill>
        <p:spPr>
          <a:xfrm>
            <a:off x="131439" y="1022892"/>
            <a:ext cx="4327824" cy="1420252"/>
          </a:xfrm>
          <a:prstGeom prst="rect">
            <a:avLst/>
          </a:prstGeom>
          <a:ln>
            <a:noFill/>
          </a:ln>
          <a:effectLst>
            <a:outerShdw blurRad="292100" dist="139700" dir="2700000" algn="tl" rotWithShape="0">
              <a:srgbClr val="333333">
                <a:alpha val="65000"/>
              </a:srgbClr>
            </a:outerShdw>
          </a:effectLst>
        </p:spPr>
      </p:pic>
      <p:pic>
        <p:nvPicPr>
          <p:cNvPr id="9" name="Imagen 8">
            <a:hlinkClick r:id="rId12"/>
            <a:extLst>
              <a:ext uri="{FF2B5EF4-FFF2-40B4-BE49-F238E27FC236}">
                <a16:creationId xmlns:a16="http://schemas.microsoft.com/office/drawing/2014/main" id="{12D11A57-00C5-4F54-B49F-22585A67EA4B}"/>
              </a:ext>
            </a:extLst>
          </p:cNvPr>
          <p:cNvPicPr>
            <a:picLocks noChangeAspect="1"/>
          </p:cNvPicPr>
          <p:nvPr/>
        </p:nvPicPr>
        <p:blipFill rotWithShape="1">
          <a:blip r:embed="rId13"/>
          <a:srcRect t="25668"/>
          <a:stretch/>
        </p:blipFill>
        <p:spPr>
          <a:xfrm>
            <a:off x="2077969" y="1907172"/>
            <a:ext cx="4725144" cy="949771"/>
          </a:xfrm>
          <a:prstGeom prst="rect">
            <a:avLst/>
          </a:prstGeom>
          <a:ln>
            <a:noFill/>
          </a:ln>
          <a:effectLst>
            <a:outerShdw blurRad="292100" dist="139700" dir="2700000" algn="tl" rotWithShape="0">
              <a:srgbClr val="333333">
                <a:alpha val="65000"/>
              </a:srgbClr>
            </a:outerShdw>
          </a:effectLst>
        </p:spPr>
      </p:pic>
      <p:pic>
        <p:nvPicPr>
          <p:cNvPr id="12" name="Imagen 11">
            <a:hlinkClick r:id="rId14"/>
            <a:extLst>
              <a:ext uri="{FF2B5EF4-FFF2-40B4-BE49-F238E27FC236}">
                <a16:creationId xmlns:a16="http://schemas.microsoft.com/office/drawing/2014/main" id="{5B39B13A-7DE9-4256-9B8E-03664CD35483}"/>
              </a:ext>
            </a:extLst>
          </p:cNvPr>
          <p:cNvPicPr>
            <a:picLocks noChangeAspect="1"/>
          </p:cNvPicPr>
          <p:nvPr/>
        </p:nvPicPr>
        <p:blipFill>
          <a:blip r:embed="rId15"/>
          <a:stretch>
            <a:fillRect/>
          </a:stretch>
        </p:blipFill>
        <p:spPr>
          <a:xfrm>
            <a:off x="58822" y="2837012"/>
            <a:ext cx="3394138" cy="1226019"/>
          </a:xfrm>
          <a:prstGeom prst="rect">
            <a:avLst/>
          </a:prstGeom>
          <a:ln>
            <a:noFill/>
          </a:ln>
          <a:effectLst>
            <a:outerShdw blurRad="292100" dist="139700" dir="2700000" algn="tl" rotWithShape="0">
              <a:srgbClr val="333333">
                <a:alpha val="65000"/>
              </a:srgbClr>
            </a:outerShdw>
          </a:effectLst>
        </p:spPr>
      </p:pic>
      <p:pic>
        <p:nvPicPr>
          <p:cNvPr id="14" name="Imagen 13">
            <a:hlinkClick r:id="rId16"/>
            <a:extLst>
              <a:ext uri="{FF2B5EF4-FFF2-40B4-BE49-F238E27FC236}">
                <a16:creationId xmlns:a16="http://schemas.microsoft.com/office/drawing/2014/main" id="{F52D97DF-5B3F-4306-82F4-B8DE2C3962D9}"/>
              </a:ext>
            </a:extLst>
          </p:cNvPr>
          <p:cNvPicPr>
            <a:picLocks noChangeAspect="1"/>
          </p:cNvPicPr>
          <p:nvPr/>
        </p:nvPicPr>
        <p:blipFill rotWithShape="1">
          <a:blip r:embed="rId17"/>
          <a:srcRect l="1231" t="11307" r="1231"/>
          <a:stretch/>
        </p:blipFill>
        <p:spPr>
          <a:xfrm>
            <a:off x="2439903" y="3843889"/>
            <a:ext cx="4327824" cy="1226019"/>
          </a:xfrm>
          <a:prstGeom prst="rect">
            <a:avLst/>
          </a:prstGeom>
          <a:ln>
            <a:noFill/>
          </a:ln>
          <a:effectLst>
            <a:outerShdw blurRad="292100" dist="139700" dir="2700000" algn="tl" rotWithShape="0">
              <a:srgbClr val="333333">
                <a:alpha val="65000"/>
              </a:srgbClr>
            </a:outerShdw>
          </a:effectLst>
        </p:spPr>
      </p:pic>
      <p:pic>
        <p:nvPicPr>
          <p:cNvPr id="16" name="Imagen 15">
            <a:hlinkClick r:id="rId18"/>
            <a:extLst>
              <a:ext uri="{FF2B5EF4-FFF2-40B4-BE49-F238E27FC236}">
                <a16:creationId xmlns:a16="http://schemas.microsoft.com/office/drawing/2014/main" id="{9136CD4C-56B4-49A2-A989-76A07000619E}"/>
              </a:ext>
            </a:extLst>
          </p:cNvPr>
          <p:cNvPicPr>
            <a:picLocks noChangeAspect="1"/>
          </p:cNvPicPr>
          <p:nvPr/>
        </p:nvPicPr>
        <p:blipFill rotWithShape="1">
          <a:blip r:embed="rId19"/>
          <a:srcRect r="192" b="48263"/>
          <a:stretch/>
        </p:blipFill>
        <p:spPr>
          <a:xfrm>
            <a:off x="159926" y="4569183"/>
            <a:ext cx="4059296" cy="949772"/>
          </a:xfrm>
          <a:prstGeom prst="rect">
            <a:avLst/>
          </a:prstGeom>
          <a:ln>
            <a:noFill/>
          </a:ln>
          <a:effectLst>
            <a:outerShdw blurRad="292100" dist="139700" dir="2700000" algn="tl" rotWithShape="0">
              <a:srgbClr val="333333">
                <a:alpha val="65000"/>
              </a:srgbClr>
            </a:outerShdw>
          </a:effectLst>
        </p:spPr>
      </p:pic>
      <p:pic>
        <p:nvPicPr>
          <p:cNvPr id="18" name="Imagen 17">
            <a:hlinkClick r:id="rId20"/>
            <a:extLst>
              <a:ext uri="{FF2B5EF4-FFF2-40B4-BE49-F238E27FC236}">
                <a16:creationId xmlns:a16="http://schemas.microsoft.com/office/drawing/2014/main" id="{19E5C058-609B-4843-BD43-D22CFAB70F43}"/>
              </a:ext>
            </a:extLst>
          </p:cNvPr>
          <p:cNvPicPr>
            <a:picLocks noChangeAspect="1"/>
          </p:cNvPicPr>
          <p:nvPr/>
        </p:nvPicPr>
        <p:blipFill rotWithShape="1">
          <a:blip r:embed="rId21"/>
          <a:srcRect l="-1" r="-21" b="68795"/>
          <a:stretch/>
        </p:blipFill>
        <p:spPr>
          <a:xfrm>
            <a:off x="2503776" y="5464336"/>
            <a:ext cx="4299337" cy="738664"/>
          </a:xfrm>
          <a:prstGeom prst="rect">
            <a:avLst/>
          </a:prstGeom>
          <a:ln>
            <a:noFill/>
          </a:ln>
          <a:effectLst>
            <a:outerShdw blurRad="292100" dist="139700" dir="2700000" algn="tl" rotWithShape="0">
              <a:srgbClr val="333333">
                <a:alpha val="65000"/>
              </a:srgbClr>
            </a:outerShdw>
          </a:effectLst>
        </p:spPr>
      </p:pic>
      <p:pic>
        <p:nvPicPr>
          <p:cNvPr id="8" name="Imagen 7">
            <a:hlinkClick r:id="rId22"/>
            <a:extLst>
              <a:ext uri="{FF2B5EF4-FFF2-40B4-BE49-F238E27FC236}">
                <a16:creationId xmlns:a16="http://schemas.microsoft.com/office/drawing/2014/main" id="{A4651D41-26E3-4A6C-8C78-6ADA3970CB5D}"/>
              </a:ext>
            </a:extLst>
          </p:cNvPr>
          <p:cNvPicPr>
            <a:picLocks noChangeAspect="1"/>
          </p:cNvPicPr>
          <p:nvPr/>
        </p:nvPicPr>
        <p:blipFill>
          <a:blip r:embed="rId23"/>
          <a:stretch>
            <a:fillRect/>
          </a:stretch>
        </p:blipFill>
        <p:spPr>
          <a:xfrm>
            <a:off x="97134" y="6125535"/>
            <a:ext cx="5087650" cy="738664"/>
          </a:xfrm>
          <a:prstGeom prst="rect">
            <a:avLst/>
          </a:prstGeom>
        </p:spPr>
      </p:pic>
    </p:spTree>
    <p:extLst>
      <p:ext uri="{BB962C8B-B14F-4D97-AF65-F5344CB8AC3E}">
        <p14:creationId xmlns:p14="http://schemas.microsoft.com/office/powerpoint/2010/main" val="249578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uario\Desktop\logo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896" y="3032026"/>
            <a:ext cx="1759589"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883196" y="5004048"/>
            <a:ext cx="5400600" cy="52322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es-ES" sz="2800" b="1" dirty="0">
                <a:ln w="18000">
                  <a:noFill/>
                  <a:prstDash val="solid"/>
                  <a:miter lim="800000"/>
                </a:ln>
                <a:solidFill>
                  <a:srgbClr val="003045"/>
                </a:solidFill>
                <a:latin typeface="Museo Sans 700" panose="02000000000000000000" pitchFamily="50" charset="0"/>
                <a:ea typeface="Verdana" panose="020B0604030504040204" pitchFamily="34" charset="0"/>
                <a:cs typeface="Arial" panose="020B0604020202020204" pitchFamily="34" charset="0"/>
              </a:rPr>
              <a:t>Dossier de Prensa</a:t>
            </a:r>
          </a:p>
        </p:txBody>
      </p:sp>
      <p:sp>
        <p:nvSpPr>
          <p:cNvPr id="5" name="CuadroTexto 4"/>
          <p:cNvSpPr txBox="1"/>
          <p:nvPr/>
        </p:nvSpPr>
        <p:spPr>
          <a:xfrm>
            <a:off x="1113283" y="591479"/>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307321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80728" y="1691680"/>
            <a:ext cx="5184576" cy="6001643"/>
          </a:xfrm>
          <a:prstGeom prst="rect">
            <a:avLst/>
          </a:prstGeom>
          <a:noFill/>
        </p:spPr>
        <p:txBody>
          <a:bodyPr wrap="square" rtlCol="0">
            <a:spAutoFit/>
          </a:bodyPr>
          <a:lstStyle/>
          <a:p>
            <a:r>
              <a:rPr lang="es-ES" b="1" dirty="0">
                <a:solidFill>
                  <a:srgbClr val="003045"/>
                </a:solidFill>
                <a:latin typeface="Museo Sans 300" panose="02000000000000000000" pitchFamily="50" charset="0"/>
                <a:cs typeface="Arial" panose="020B0604020202020204" pitchFamily="34" charset="0"/>
              </a:rPr>
              <a:t>ÍNDICE</a:t>
            </a:r>
          </a:p>
          <a:p>
            <a:endParaRPr lang="es-ES" sz="1400" b="1" dirty="0">
              <a:solidFill>
                <a:srgbClr val="003045"/>
              </a:solidFill>
              <a:latin typeface="Museo Sans 300" panose="02000000000000000000" pitchFamily="50" charset="0"/>
            </a:endParaRPr>
          </a:p>
          <a:p>
            <a:pPr marL="285750" indent="-285750">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Carta del CEO</a:t>
            </a:r>
          </a:p>
          <a:p>
            <a:pPr marL="285750" indent="-285750">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Historia de Tier1</a:t>
            </a:r>
          </a:p>
          <a:p>
            <a:endParaRPr lang="es-ES" sz="1400" b="1" dirty="0">
              <a:solidFill>
                <a:srgbClr val="003045"/>
              </a:solidFill>
              <a:latin typeface="Museo Sans 300" panose="02000000000000000000" pitchFamily="50" charset="0"/>
              <a:cs typeface="Arial" panose="020B0604020202020204" pitchFamily="34" charset="0"/>
            </a:endParaRPr>
          </a:p>
          <a:p>
            <a:pPr marL="285750" indent="-285750">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Claves informativas</a:t>
            </a:r>
          </a:p>
          <a:p>
            <a:pPr marL="285750" indent="-285750">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Objetivos, proyección y sectores de actuación de Tier1</a:t>
            </a:r>
          </a:p>
          <a:p>
            <a:pPr marL="285750" indent="-285750">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buFont typeface="Wingdings" panose="05000000000000000000" pitchFamily="2" charset="2"/>
              <a:buChar char="q"/>
            </a:pPr>
            <a:r>
              <a:rPr lang="es-ES" sz="1400" b="1" dirty="0" err="1">
                <a:solidFill>
                  <a:srgbClr val="003045"/>
                </a:solidFill>
                <a:latin typeface="Museo Sans 300" panose="02000000000000000000" pitchFamily="50" charset="0"/>
                <a:cs typeface="Arial" panose="020B0604020202020204" pitchFamily="34" charset="0"/>
              </a:rPr>
              <a:t>Comerzzia</a:t>
            </a:r>
            <a:endParaRPr lang="es-ES" sz="1400" b="1" dirty="0">
              <a:solidFill>
                <a:srgbClr val="003045"/>
              </a:solidFill>
              <a:latin typeface="Museo Sans 300" panose="02000000000000000000" pitchFamily="50" charset="0"/>
              <a:cs typeface="Arial" panose="020B0604020202020204" pitchFamily="34" charset="0"/>
            </a:endParaRPr>
          </a:p>
          <a:p>
            <a:pPr marL="285750" indent="-285750">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Presencia nacional e internacional</a:t>
            </a:r>
          </a:p>
          <a:p>
            <a:pPr marL="285750" indent="-285750">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Salida a bolsa </a:t>
            </a:r>
            <a:r>
              <a:rPr lang="mr-IN" sz="1400" b="1" dirty="0">
                <a:solidFill>
                  <a:srgbClr val="003045"/>
                </a:solidFill>
                <a:latin typeface="Museo Sans 300" panose="02000000000000000000" pitchFamily="50" charset="0"/>
                <a:cs typeface="Arial" panose="020B0604020202020204" pitchFamily="34" charset="0"/>
              </a:rPr>
              <a:t>–</a:t>
            </a:r>
            <a:r>
              <a:rPr lang="es-ES" sz="1400" b="1" dirty="0">
                <a:solidFill>
                  <a:srgbClr val="003045"/>
                </a:solidFill>
                <a:latin typeface="Museo Sans 300" panose="02000000000000000000" pitchFamily="50" charset="0"/>
                <a:cs typeface="Arial" panose="020B0604020202020204" pitchFamily="34" charset="0"/>
              </a:rPr>
              <a:t> BME Growth</a:t>
            </a:r>
          </a:p>
          <a:p>
            <a:endParaRPr lang="es-ES" sz="1400" b="1" dirty="0">
              <a:solidFill>
                <a:srgbClr val="003045"/>
              </a:solidFill>
              <a:latin typeface="Museo Sans 300" panose="02000000000000000000" pitchFamily="50" charset="0"/>
              <a:cs typeface="Arial" panose="020B0604020202020204" pitchFamily="34" charset="0"/>
            </a:endParaRPr>
          </a:p>
          <a:p>
            <a:pPr marL="285750" indent="-285750">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Equipo Humano</a:t>
            </a:r>
          </a:p>
          <a:p>
            <a:pPr marL="285750" indent="-285750">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Responsabilidad Social Corporativa (RSC)</a:t>
            </a:r>
          </a:p>
          <a:p>
            <a:pPr marL="285750" indent="-285750">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Tier1 y los medios</a:t>
            </a:r>
          </a:p>
          <a:p>
            <a:endParaRPr lang="es-ES" dirty="0">
              <a:solidFill>
                <a:srgbClr val="003045"/>
              </a:solidFill>
              <a:latin typeface="Museo Sans 300" panose="02000000000000000000" pitchFamily="50" charset="0"/>
            </a:endParaRPr>
          </a:p>
          <a:p>
            <a:endParaRPr lang="es-ES" dirty="0">
              <a:solidFill>
                <a:srgbClr val="003045"/>
              </a:solidFill>
              <a:latin typeface="Museo Sans 300" panose="02000000000000000000" pitchFamily="50" charset="0"/>
            </a:endParaRPr>
          </a:p>
          <a:p>
            <a:endParaRPr lang="es-ES" dirty="0">
              <a:solidFill>
                <a:srgbClr val="003045"/>
              </a:solidFill>
              <a:latin typeface="Museo Sans 300" panose="02000000000000000000" pitchFamily="50" charset="0"/>
            </a:endParaRPr>
          </a:p>
          <a:p>
            <a:endParaRPr lang="es-ES" dirty="0">
              <a:solidFill>
                <a:srgbClr val="003045"/>
              </a:solidFill>
              <a:latin typeface="Museo Sans 300" panose="02000000000000000000" pitchFamily="50" charset="0"/>
            </a:endParaRPr>
          </a:p>
        </p:txBody>
      </p:sp>
    </p:spTree>
    <p:extLst>
      <p:ext uri="{BB962C8B-B14F-4D97-AF65-F5344CB8AC3E}">
        <p14:creationId xmlns:p14="http://schemas.microsoft.com/office/powerpoint/2010/main" val="136395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esktop\logo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231" y="395536"/>
            <a:ext cx="1203325" cy="7239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427679" y="1119436"/>
            <a:ext cx="4153449" cy="7632856"/>
          </a:xfrm>
          <a:prstGeom prst="rect">
            <a:avLst/>
          </a:prstGeom>
        </p:spPr>
        <p:txBody>
          <a:bodyPr wrap="square">
            <a:spAutoFit/>
          </a:bodyPr>
          <a:lstStyle/>
          <a:p>
            <a:r>
              <a:rPr lang="es-ES" sz="1400" b="1" dirty="0">
                <a:solidFill>
                  <a:srgbClr val="003045"/>
                </a:solidFill>
                <a:latin typeface="Museo Sans 300" panose="02000000000000000000" pitchFamily="50" charset="0"/>
                <a:cs typeface="Arial" panose="020B0604020202020204" pitchFamily="34" charset="0"/>
              </a:rPr>
              <a:t>UN PROYECTO CONSOLIDADO Y DE FUTURO</a:t>
            </a:r>
          </a:p>
          <a:p>
            <a:endParaRPr lang="es-ES" sz="1400" b="1" i="1" dirty="0">
              <a:solidFill>
                <a:srgbClr val="003045"/>
              </a:solidFill>
              <a:latin typeface="Arial" panose="020B0604020202020204" pitchFamily="34" charset="0"/>
              <a:cs typeface="Arial" panose="020B0604020202020204" pitchFamily="34" charset="0"/>
            </a:endParaRPr>
          </a:p>
          <a:p>
            <a:endParaRPr lang="es-ES" sz="1400" b="1" i="1" dirty="0">
              <a:solidFill>
                <a:srgbClr val="003045"/>
              </a:solidFill>
              <a:latin typeface="Arial" panose="020B0604020202020204" pitchFamily="34" charset="0"/>
              <a:cs typeface="Arial" panose="020B0604020202020204" pitchFamily="34" charset="0"/>
            </a:endParaRPr>
          </a:p>
          <a:p>
            <a:pPr algn="just"/>
            <a:r>
              <a:rPr lang="es-ES" sz="1400" b="1" dirty="0">
                <a:solidFill>
                  <a:srgbClr val="003045"/>
                </a:solidFill>
                <a:latin typeface="Museo Sans 300" panose="02000000000000000000" pitchFamily="50" charset="0"/>
                <a:cs typeface="Arial" panose="020B0604020202020204" pitchFamily="34" charset="0"/>
              </a:rPr>
              <a:t>Más de 25 años después desde su creación,  y gracias al extraordinario sacrificio y compromiso de todas las  personas que constituyen la gran familia de Tier1, hemos conseguido no sólo el reconocimiento de todos nuestros clientes, sino que además estamos en el buen camino para consolidar y proyectar nuestra empresa en el ámbito nacional e internacional. </a:t>
            </a: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r>
              <a:rPr lang="es-ES" sz="1400" b="1" dirty="0">
                <a:solidFill>
                  <a:srgbClr val="003045"/>
                </a:solidFill>
                <a:latin typeface="Museo Sans 300" panose="02000000000000000000" pitchFamily="50" charset="0"/>
                <a:cs typeface="Arial" panose="020B0604020202020204" pitchFamily="34" charset="0"/>
              </a:rPr>
              <a:t>El mundo de las aplicaciones de software y el sector TIC en España no serían lo que son ahora sin  el  protagonismo y liderazgo de nuestra compañía, que ha sabido conjugar las exigencias cada vez mayores de las empresas y el espíritu de colaboración y trabajo colectivo del capital humano que constituye Tier1. </a:t>
            </a: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r>
              <a:rPr lang="es-ES" sz="1400" b="1" dirty="0">
                <a:solidFill>
                  <a:srgbClr val="003045"/>
                </a:solidFill>
                <a:latin typeface="Museo Sans 300" panose="02000000000000000000" pitchFamily="50" charset="0"/>
                <a:cs typeface="Arial" panose="020B0604020202020204" pitchFamily="34" charset="0"/>
              </a:rPr>
              <a:t>En la próxima década tenemos objetivos muy ambiciosos. Operaciones como la creación de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la cotización en el BME </a:t>
            </a:r>
            <a:r>
              <a:rPr lang="es-ES" sz="1400" b="1" dirty="0" err="1">
                <a:solidFill>
                  <a:srgbClr val="003045"/>
                </a:solidFill>
                <a:latin typeface="Museo Sans 300" panose="02000000000000000000" pitchFamily="50" charset="0"/>
                <a:cs typeface="Arial" panose="020B0604020202020204" pitchFamily="34" charset="0"/>
              </a:rPr>
              <a:t>Growth</a:t>
            </a:r>
            <a:r>
              <a:rPr lang="es-ES" sz="1400" b="1" dirty="0">
                <a:solidFill>
                  <a:srgbClr val="003045"/>
                </a:solidFill>
                <a:latin typeface="Museo Sans 300" panose="02000000000000000000" pitchFamily="50" charset="0"/>
                <a:cs typeface="Arial" panose="020B0604020202020204" pitchFamily="34" charset="0"/>
              </a:rPr>
              <a:t> o la incorporación a nuestro Grupo de varias empresas ha supuesto un aldabonazo definitivo de cara la expectativas de crecimiento de la compañía, y sobre todo, se ha convertido en el ejemplo más evidente de que nuestras capacidades para mirar el futuro con éxito son extraordinarias. </a:t>
            </a: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endParaRPr lang="es-ES" sz="1400" b="1" dirty="0">
              <a:solidFill>
                <a:srgbClr val="003045"/>
              </a:solidFill>
              <a:latin typeface="Museo Sans 300" panose="02000000000000000000" pitchFamily="50" charset="0"/>
              <a:cs typeface="Arial" panose="020B0604020202020204" pitchFamily="34" charset="0"/>
            </a:endParaRPr>
          </a:p>
          <a:p>
            <a:r>
              <a:rPr lang="es-ES" sz="1400" b="1" i="1" dirty="0">
                <a:solidFill>
                  <a:srgbClr val="003045"/>
                </a:solidFill>
                <a:latin typeface="Arial" panose="020B0604020202020204" pitchFamily="34" charset="0"/>
                <a:cs typeface="Arial" panose="020B0604020202020204" pitchFamily="34" charset="0"/>
              </a:rPr>
              <a:t> </a:t>
            </a:r>
          </a:p>
        </p:txBody>
      </p:sp>
      <p:pic>
        <p:nvPicPr>
          <p:cNvPr id="1026" name="Picture 2" descr="C:\Users\Usuario\Desktop\2021\cori2021\TIER1\FJ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8886" y="1835696"/>
            <a:ext cx="1878466" cy="1972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4653136" y="3851920"/>
            <a:ext cx="2016224" cy="461665"/>
          </a:xfrm>
          <a:prstGeom prst="rect">
            <a:avLst/>
          </a:prstGeom>
          <a:noFill/>
        </p:spPr>
        <p:txBody>
          <a:bodyPr wrap="square" rtlCol="0">
            <a:spAutoFit/>
          </a:bodyPr>
          <a:lstStyle/>
          <a:p>
            <a:r>
              <a:rPr lang="es-ES" sz="1200" b="1" dirty="0">
                <a:solidFill>
                  <a:srgbClr val="003045"/>
                </a:solidFill>
                <a:latin typeface="Museo Sans 300" panose="02000000000000000000" pitchFamily="50" charset="0"/>
                <a:cs typeface="Arial" panose="020B0604020202020204" pitchFamily="34" charset="0"/>
              </a:rPr>
              <a:t>Francisco Javier Rubio González, CEO de Tier1 </a:t>
            </a:r>
          </a:p>
        </p:txBody>
      </p:sp>
    </p:spTree>
    <p:extLst>
      <p:ext uri="{BB962C8B-B14F-4D97-AF65-F5344CB8AC3E}">
        <p14:creationId xmlns:p14="http://schemas.microsoft.com/office/powerpoint/2010/main" val="314287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esktop\logoti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231" y="395536"/>
            <a:ext cx="1203325" cy="7239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2 Rectángulo"/>
          <p:cNvSpPr/>
          <p:nvPr/>
        </p:nvSpPr>
        <p:spPr>
          <a:xfrm>
            <a:off x="262658" y="757486"/>
            <a:ext cx="6332684" cy="8679296"/>
          </a:xfrm>
          <a:prstGeom prst="rect">
            <a:avLst/>
          </a:prstGeom>
        </p:spPr>
        <p:txBody>
          <a:bodyPr wrap="square">
            <a:spAutoFit/>
          </a:bodyPr>
          <a:lstStyle/>
          <a:p>
            <a:pPr algn="just">
              <a:spcAft>
                <a:spcPts val="0"/>
              </a:spcAft>
            </a:pPr>
            <a:r>
              <a:rPr lang="es-ES" sz="1400" b="1" dirty="0">
                <a:solidFill>
                  <a:srgbClr val="003045"/>
                </a:solidFill>
                <a:latin typeface="Museo Sans 300" panose="02000000000000000000" pitchFamily="50" charset="0"/>
                <a:cs typeface="Arial" panose="020B0604020202020204" pitchFamily="34" charset="0"/>
              </a:rPr>
              <a:t>HISTORIA DE TIER1</a:t>
            </a:r>
          </a:p>
          <a:p>
            <a:pPr algn="just">
              <a:spcAft>
                <a:spcPts val="0"/>
              </a:spcAft>
            </a:pPr>
            <a:r>
              <a:rPr lang="es-ES" sz="1400" kern="1200" dirty="0">
                <a:solidFill>
                  <a:srgbClr val="000000"/>
                </a:solidFill>
                <a:effectLst/>
                <a:latin typeface="Calibri"/>
                <a:ea typeface="Times New Roman"/>
                <a:cs typeface="Times New Roman"/>
              </a:rPr>
              <a:t> </a:t>
            </a:r>
            <a:endParaRPr lang="es-ES" sz="1200" dirty="0">
              <a:effectLst/>
              <a:latin typeface="Times New Roman"/>
              <a:ea typeface="Times New Roman"/>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Tier1 es un grupo empresarial español, con sede en Sevilla, que ofrece servicios informáticos enfocados al desarrollo de sus productos software.</a:t>
            </a:r>
          </a:p>
          <a:p>
            <a:pPr algn="just">
              <a:spcAft>
                <a:spcPts val="0"/>
              </a:spcAft>
            </a:pPr>
            <a:r>
              <a:rPr lang="es-ES" sz="1400" b="1" dirty="0">
                <a:solidFill>
                  <a:srgbClr val="003045"/>
                </a:solidFill>
                <a:latin typeface="Museo Sans 300" panose="02000000000000000000" pitchFamily="50" charset="0"/>
                <a:cs typeface="Arial" panose="020B0604020202020204" pitchFamily="34" charset="0"/>
              </a:rPr>
              <a:t> </a:t>
            </a:r>
          </a:p>
          <a:p>
            <a:pPr marL="285750" indent="-285750" algn="just">
              <a:spcAft>
                <a:spcPts val="0"/>
              </a:spcAf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Tier1 nace en 1993 bajo la denominación social de Mac Puar Sistemas, S.L., que posteriormente pasa a cambiar de nombre. Entre los años 2007 a 2010, el grupo empieza a invertir y apostar por un software específico para el sector </a:t>
            </a:r>
            <a:r>
              <a:rPr lang="es-ES" sz="1400" b="1" dirty="0" err="1">
                <a:solidFill>
                  <a:srgbClr val="003045"/>
                </a:solidFill>
                <a:latin typeface="Museo Sans 300" panose="02000000000000000000" pitchFamily="50" charset="0"/>
                <a:cs typeface="Arial" panose="020B0604020202020204" pitchFamily="34" charset="0"/>
              </a:rPr>
              <a:t>retail</a:t>
            </a:r>
            <a:r>
              <a:rPr lang="es-ES" sz="1400" b="1" dirty="0">
                <a:solidFill>
                  <a:srgbClr val="003045"/>
                </a:solidFill>
                <a:latin typeface="Museo Sans 300" panose="02000000000000000000" pitchFamily="50" charset="0"/>
                <a:cs typeface="Arial" panose="020B0604020202020204" pitchFamily="34" charset="0"/>
              </a:rPr>
              <a:t>, culminando en 2010 con la creación de la filial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propietaria de un producto propio, llamado también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que nace como una suite modular para la gestión de las cadenas de tiendas.</a:t>
            </a:r>
          </a:p>
          <a:p>
            <a:pPr marL="285750" indent="-285750" algn="just">
              <a:spcAft>
                <a:spcPts val="0"/>
              </a:spcAft>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spcAft>
                <a:spcPts val="0"/>
              </a:spcAft>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spcAft>
                <a:spcPts val="0"/>
              </a:spcAft>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algn="just">
              <a:spcAft>
                <a:spcPts val="0"/>
              </a:spcAft>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spcAft>
                <a:spcPts val="0"/>
              </a:spcAft>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spcAft>
                <a:spcPts val="0"/>
              </a:spcAft>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algn="just">
              <a:spcAft>
                <a:spcPts val="0"/>
              </a:spcAft>
            </a:pPr>
            <a:endParaRPr lang="es-ES" sz="1400" b="1" dirty="0">
              <a:solidFill>
                <a:srgbClr val="003045"/>
              </a:solidFill>
              <a:latin typeface="Museo Sans 300" panose="02000000000000000000" pitchFamily="50" charset="0"/>
              <a:cs typeface="Arial" panose="020B0604020202020204" pitchFamily="34" charset="0"/>
            </a:endParaRPr>
          </a:p>
          <a:p>
            <a:pPr algn="just">
              <a:spcAft>
                <a:spcPts val="0"/>
              </a:spcAft>
            </a:pPr>
            <a:endParaRPr lang="es-ES" sz="1400" b="1" dirty="0">
              <a:solidFill>
                <a:srgbClr val="003045"/>
              </a:solidFill>
              <a:latin typeface="Museo Sans 300" panose="02000000000000000000" pitchFamily="50" charset="0"/>
              <a:cs typeface="Arial" panose="020B0604020202020204" pitchFamily="34" charset="0"/>
            </a:endParaRPr>
          </a:p>
          <a:p>
            <a:pPr algn="just">
              <a:spcAft>
                <a:spcPts val="0"/>
              </a:spcAft>
            </a:pPr>
            <a:endParaRPr lang="es-ES" sz="1400" b="1" dirty="0">
              <a:solidFill>
                <a:srgbClr val="003045"/>
              </a:solidFill>
              <a:latin typeface="Museo Sans 300" panose="02000000000000000000" pitchFamily="50" charset="0"/>
              <a:cs typeface="Arial" panose="020B0604020202020204" pitchFamily="34" charset="0"/>
            </a:endParaRPr>
          </a:p>
          <a:p>
            <a:pPr algn="just">
              <a:spcAft>
                <a:spcPts val="0"/>
              </a:spcAft>
            </a:pPr>
            <a:endParaRPr lang="es-ES" sz="1400" b="1" dirty="0">
              <a:solidFill>
                <a:srgbClr val="003045"/>
              </a:solidFill>
              <a:latin typeface="Museo Sans 300" panose="02000000000000000000" pitchFamily="50" charset="0"/>
              <a:cs typeface="Arial" panose="020B0604020202020204" pitchFamily="34" charset="0"/>
            </a:endParaRPr>
          </a:p>
          <a:p>
            <a:pPr algn="just">
              <a:spcAft>
                <a:spcPts val="0"/>
              </a:spcAft>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Las principales áreas de negocio de Tier1 son: </a:t>
            </a:r>
          </a:p>
          <a:p>
            <a:pPr marL="285750" indent="-285750" algn="just">
              <a:buFont typeface="Wingdings" panose="05000000000000000000" pitchFamily="2" charset="2"/>
              <a:buChar char="q"/>
            </a:pPr>
            <a:endParaRPr lang="es-ES" sz="8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Construcción e implantación de software. Tier1 es una empresa líder en soluciones informáticas para procesos empresariales, tales como compras, ventas, finanzas, logística, gestión de activos y otros. Estas herramientas informáticas se programan utilizando los más modernos </a:t>
            </a:r>
            <a:r>
              <a:rPr lang="es-ES" sz="1400" b="1" i="1" dirty="0">
                <a:solidFill>
                  <a:srgbClr val="003045"/>
                </a:solidFill>
                <a:latin typeface="Museo Sans 300" panose="02000000000000000000" pitchFamily="50" charset="0"/>
                <a:cs typeface="Arial" panose="020B0604020202020204" pitchFamily="34" charset="0"/>
              </a:rPr>
              <a:t>lenguajes</a:t>
            </a:r>
            <a:r>
              <a:rPr lang="es-ES" sz="1400" b="1" dirty="0">
                <a:solidFill>
                  <a:srgbClr val="003045"/>
                </a:solidFill>
                <a:latin typeface="Museo Sans 300" panose="02000000000000000000" pitchFamily="50" charset="0"/>
                <a:cs typeface="Arial" panose="020B0604020202020204" pitchFamily="34" charset="0"/>
              </a:rPr>
              <a:t> y procesos tecnológicas. Asimismo, Tier1 implanta, con medios propios, estas soluciones a sus clientes.</a:t>
            </a:r>
          </a:p>
          <a:p>
            <a:pPr marL="285750" indent="-285750" algn="just">
              <a:buFont typeface="Wingdings" panose="05000000000000000000" pitchFamily="2" charset="2"/>
              <a:buChar char="q"/>
            </a:pPr>
            <a:endParaRPr lang="es-ES" sz="8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Tier1 ofrece soluciones llave en mano en Infraestructuras de Tecnologías de la Información y Comunicación (TIC). Engloba productos de hardware, software, telecomunicaciones, automatización y comunicación de negocios y servicios de TI. Además de desplegar las soluciones las mantiene, tanto de manera remota como in situ, con cobertura 24 horas, los 365 días del año.</a:t>
            </a:r>
          </a:p>
          <a:p>
            <a:pPr algn="just">
              <a:spcAft>
                <a:spcPts val="0"/>
              </a:spcAft>
            </a:pPr>
            <a:endParaRPr lang="es-ES" sz="1200" dirty="0">
              <a:effectLst/>
              <a:latin typeface="Times New Roman"/>
              <a:ea typeface="Times New Roman"/>
            </a:endParaRPr>
          </a:p>
        </p:txBody>
      </p:sp>
      <p:sp>
        <p:nvSpPr>
          <p:cNvPr id="3" name="Rectángulo 2">
            <a:extLst>
              <a:ext uri="{FF2B5EF4-FFF2-40B4-BE49-F238E27FC236}">
                <a16:creationId xmlns:a16="http://schemas.microsoft.com/office/drawing/2014/main" id="{53A7C384-9131-4F87-A36F-3A9FF35C7D6C}"/>
              </a:ext>
            </a:extLst>
          </p:cNvPr>
          <p:cNvSpPr/>
          <p:nvPr/>
        </p:nvSpPr>
        <p:spPr>
          <a:xfrm>
            <a:off x="1124744" y="3635896"/>
            <a:ext cx="4608512" cy="2232248"/>
          </a:xfrm>
          <a:prstGeom prst="rect">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pic>
        <p:nvPicPr>
          <p:cNvPr id="6" name="Imagen 5" descr="Gráfico&#10;&#10;Descripción generada automáticamente">
            <a:extLst>
              <a:ext uri="{FF2B5EF4-FFF2-40B4-BE49-F238E27FC236}">
                <a16:creationId xmlns:a16="http://schemas.microsoft.com/office/drawing/2014/main" id="{35820A90-AF77-4734-9F2E-43E1838CB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344" y="3707904"/>
            <a:ext cx="4419311" cy="2074045"/>
          </a:xfrm>
          <a:prstGeom prst="rect">
            <a:avLst/>
          </a:prstGeom>
        </p:spPr>
      </p:pic>
    </p:spTree>
    <p:extLst>
      <p:ext uri="{BB962C8B-B14F-4D97-AF65-F5344CB8AC3E}">
        <p14:creationId xmlns:p14="http://schemas.microsoft.com/office/powerpoint/2010/main" val="172581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esktop\logoti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231" y="395536"/>
            <a:ext cx="1203325" cy="723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2 Rectángulo"/>
          <p:cNvSpPr/>
          <p:nvPr/>
        </p:nvSpPr>
        <p:spPr>
          <a:xfrm>
            <a:off x="192660" y="899592"/>
            <a:ext cx="6332684" cy="3754874"/>
          </a:xfrm>
          <a:prstGeom prst="rect">
            <a:avLst/>
          </a:prstGeom>
        </p:spPr>
        <p:txBody>
          <a:bodyPr wrap="square">
            <a:spAutoFit/>
          </a:bodyPr>
          <a:lstStyle/>
          <a:p>
            <a:pPr algn="just">
              <a:spcAft>
                <a:spcPts val="0"/>
              </a:spcAft>
            </a:pPr>
            <a:r>
              <a:rPr lang="es-ES" sz="1400" b="1" dirty="0">
                <a:solidFill>
                  <a:srgbClr val="003045"/>
                </a:solidFill>
                <a:latin typeface="Museo Sans 300" panose="02000000000000000000" pitchFamily="50" charset="0"/>
                <a:cs typeface="Arial" panose="020B0604020202020204" pitchFamily="34" charset="0"/>
              </a:rPr>
              <a:t>CLAVES INFORMATIVAS DE TIER1</a:t>
            </a:r>
          </a:p>
          <a:p>
            <a:pPr algn="just"/>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 Tier1 es la empresa matriz del grupo,, enfocada al sector industrial y con tres objetivos de desarrollo: construcción e implantación de software, mantenimiento de infraestructura y </a:t>
            </a:r>
            <a:r>
              <a:rPr lang="es-ES" sz="1400" b="1" i="1" dirty="0" err="1">
                <a:solidFill>
                  <a:srgbClr val="003045"/>
                </a:solidFill>
                <a:latin typeface="Museo Sans 300" panose="02000000000000000000" pitchFamily="50" charset="0"/>
                <a:cs typeface="Arial" panose="020B0604020202020204" pitchFamily="34" charset="0"/>
              </a:rPr>
              <a:t>praas</a:t>
            </a:r>
            <a:r>
              <a:rPr lang="es-ES" sz="1400" b="1" dirty="0">
                <a:solidFill>
                  <a:srgbClr val="003045"/>
                </a:solidFill>
                <a:latin typeface="Museo Sans 300" panose="02000000000000000000" pitchFamily="50" charset="0"/>
                <a:cs typeface="Arial" panose="020B0604020202020204" pitchFamily="34" charset="0"/>
              </a:rPr>
              <a:t>.</a:t>
            </a:r>
          </a:p>
          <a:p>
            <a:pPr algn="just"/>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La filial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dedicada solo a </a:t>
            </a:r>
            <a:r>
              <a:rPr lang="es-ES" sz="1400" b="1" dirty="0" err="1">
                <a:solidFill>
                  <a:srgbClr val="003045"/>
                </a:solidFill>
                <a:latin typeface="Museo Sans 300" panose="02000000000000000000" pitchFamily="50" charset="0"/>
                <a:cs typeface="Arial" panose="020B0604020202020204" pitchFamily="34" charset="0"/>
              </a:rPr>
              <a:t>retail</a:t>
            </a:r>
            <a:r>
              <a:rPr lang="es-ES" sz="1400" b="1" dirty="0">
                <a:solidFill>
                  <a:srgbClr val="003045"/>
                </a:solidFill>
                <a:latin typeface="Museo Sans 300" panose="02000000000000000000" pitchFamily="50" charset="0"/>
                <a:cs typeface="Arial" panose="020B0604020202020204" pitchFamily="34" charset="0"/>
              </a:rPr>
              <a:t>, es una plataforma de comercio unificado. Marca reconocida dentro del sector, vende licencias software a través de su comunidad de </a:t>
            </a:r>
            <a:r>
              <a:rPr lang="es-ES" sz="1400" b="1" dirty="0" err="1">
                <a:solidFill>
                  <a:srgbClr val="003045"/>
                </a:solidFill>
                <a:latin typeface="Museo Sans 300" panose="02000000000000000000" pitchFamily="50" charset="0"/>
                <a:cs typeface="Arial" panose="020B0604020202020204" pitchFamily="34" charset="0"/>
              </a:rPr>
              <a:t>partners</a:t>
            </a:r>
            <a:r>
              <a:rPr lang="es-ES" sz="1400" b="1" dirty="0">
                <a:solidFill>
                  <a:srgbClr val="003045"/>
                </a:solidFill>
                <a:latin typeface="Museo Sans 300" panose="02000000000000000000" pitchFamily="50" charset="0"/>
                <a:cs typeface="Arial" panose="020B0604020202020204" pitchFamily="34" charset="0"/>
              </a:rPr>
              <a:t> internacional.</a:t>
            </a:r>
            <a:br>
              <a:rPr lang="es-ES" sz="1400" b="1" dirty="0">
                <a:solidFill>
                  <a:srgbClr val="003045"/>
                </a:solidFill>
                <a:latin typeface="Museo Sans 300" panose="02000000000000000000" pitchFamily="50" charset="0"/>
                <a:cs typeface="Arial" panose="020B0604020202020204" pitchFamily="34" charset="0"/>
              </a:rPr>
            </a:br>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En julio de 2021 Tier1 y </a:t>
            </a:r>
            <a:r>
              <a:rPr lang="es-ES" sz="1400" b="1" dirty="0" err="1">
                <a:solidFill>
                  <a:srgbClr val="003045"/>
                </a:solidFill>
                <a:latin typeface="Museo Sans 300" panose="02000000000000000000" pitchFamily="50" charset="0"/>
                <a:cs typeface="Arial" panose="020B0604020202020204" pitchFamily="34" charset="0"/>
              </a:rPr>
              <a:t>Movilges</a:t>
            </a:r>
            <a:r>
              <a:rPr lang="es-ES" sz="1400" b="1" dirty="0">
                <a:solidFill>
                  <a:srgbClr val="003045"/>
                </a:solidFill>
                <a:latin typeface="Museo Sans 300" panose="02000000000000000000" pitchFamily="50" charset="0"/>
                <a:cs typeface="Arial" panose="020B0604020202020204" pitchFamily="34" charset="0"/>
              </a:rPr>
              <a:t> crean la empresa </a:t>
            </a:r>
            <a:r>
              <a:rPr lang="es-ES" sz="1400" b="1" dirty="0" err="1">
                <a:solidFill>
                  <a:srgbClr val="003045"/>
                </a:solidFill>
                <a:latin typeface="Museo Sans 300" panose="02000000000000000000" pitchFamily="50" charset="0"/>
                <a:cs typeface="Arial" panose="020B0604020202020204" pitchFamily="34" charset="0"/>
              </a:rPr>
              <a:t>Retailware</a:t>
            </a:r>
            <a:r>
              <a:rPr lang="es-ES" sz="1400" b="1" dirty="0">
                <a:solidFill>
                  <a:srgbClr val="003045"/>
                </a:solidFill>
                <a:latin typeface="Museo Sans 300" panose="02000000000000000000" pitchFamily="50" charset="0"/>
                <a:cs typeface="Arial" panose="020B0604020202020204" pitchFamily="34" charset="0"/>
              </a:rPr>
              <a:t>,  enfocada al sector </a:t>
            </a:r>
            <a:r>
              <a:rPr lang="es-ES" sz="1400" b="1" dirty="0" err="1">
                <a:solidFill>
                  <a:srgbClr val="003045"/>
                </a:solidFill>
                <a:latin typeface="Museo Sans 300" panose="02000000000000000000" pitchFamily="50" charset="0"/>
                <a:cs typeface="Arial" panose="020B0604020202020204" pitchFamily="34" charset="0"/>
              </a:rPr>
              <a:t>retail</a:t>
            </a:r>
            <a:r>
              <a:rPr lang="es-ES" sz="1400" b="1" dirty="0">
                <a:solidFill>
                  <a:srgbClr val="003045"/>
                </a:solidFill>
                <a:latin typeface="Museo Sans 300" panose="02000000000000000000" pitchFamily="50" charset="0"/>
                <a:cs typeface="Arial" panose="020B0604020202020204" pitchFamily="34" charset="0"/>
              </a:rPr>
              <a:t> en lo relativo a soluciones en movilidad para logística.</a:t>
            </a:r>
          </a:p>
          <a:p>
            <a:pPr marL="285750" indent="-285750" algn="just">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hlinkClick r:id="rId4"/>
              </a:rPr>
              <a:t>Ficha del BME </a:t>
            </a:r>
            <a:r>
              <a:rPr lang="es-ES" sz="1400" b="1" dirty="0" err="1">
                <a:solidFill>
                  <a:srgbClr val="003045"/>
                </a:solidFill>
                <a:latin typeface="Museo Sans 300" panose="02000000000000000000" pitchFamily="50" charset="0"/>
                <a:cs typeface="Arial" panose="020B0604020202020204" pitchFamily="34" charset="0"/>
                <a:hlinkClick r:id="rId4"/>
              </a:rPr>
              <a:t>Growth</a:t>
            </a:r>
            <a:r>
              <a:rPr lang="es-ES" sz="1400" b="1" dirty="0">
                <a:solidFill>
                  <a:srgbClr val="003045"/>
                </a:solidFill>
                <a:latin typeface="Museo Sans 300" panose="02000000000000000000" pitchFamily="50" charset="0"/>
                <a:cs typeface="Arial" panose="020B0604020202020204" pitchFamily="34" charset="0"/>
                <a:hlinkClick r:id="rId4"/>
              </a:rPr>
              <a:t>.</a:t>
            </a:r>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p:txBody>
      </p:sp>
      <p:sp>
        <p:nvSpPr>
          <p:cNvPr id="3" name="2 CuadroTexto"/>
          <p:cNvSpPr txBox="1"/>
          <p:nvPr/>
        </p:nvSpPr>
        <p:spPr>
          <a:xfrm>
            <a:off x="281464" y="4116502"/>
            <a:ext cx="6120680" cy="2246769"/>
          </a:xfrm>
          <a:prstGeom prst="rect">
            <a:avLst/>
          </a:prstGeom>
          <a:solidFill>
            <a:schemeClr val="bg1"/>
          </a:solidFill>
          <a:ln>
            <a:solidFill>
              <a:srgbClr val="E3471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es-ES" sz="1400" b="1" u="sng" dirty="0">
                <a:solidFill>
                  <a:srgbClr val="003045"/>
                </a:solidFill>
                <a:latin typeface="Museo Sans 300" panose="02000000000000000000" pitchFamily="50" charset="0"/>
                <a:cs typeface="Arial" panose="020B0604020202020204" pitchFamily="34" charset="0"/>
              </a:rPr>
              <a:t>El grupo en cifras</a:t>
            </a:r>
          </a:p>
          <a:p>
            <a:pPr algn="just"/>
            <a:endParaRPr lang="es-ES" sz="1400" b="1" u="sng"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275 empleados</a:t>
            </a: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 de 1.000 clientes</a:t>
            </a: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Ingresos 2021 17 MM€ (6,8 Recurrentes)</a:t>
            </a: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Capitalización: 23 MM€ *</a:t>
            </a: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Red oficinas: 10 España  /Colombia  / Miami  / Irlanda</a:t>
            </a:r>
            <a:endParaRPr lang="es-ES" dirty="0"/>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Presencia internacional: 17 países  /Europa, </a:t>
            </a:r>
            <a:r>
              <a:rPr lang="es-ES" sz="1400" b="1" dirty="0" err="1">
                <a:solidFill>
                  <a:srgbClr val="003045"/>
                </a:solidFill>
                <a:latin typeface="Museo Sans 300" panose="02000000000000000000" pitchFamily="50" charset="0"/>
                <a:cs typeface="Arial" panose="020B0604020202020204" pitchFamily="34" charset="0"/>
              </a:rPr>
              <a:t>Latam</a:t>
            </a:r>
            <a:r>
              <a:rPr lang="es-ES" sz="1400" b="1" dirty="0">
                <a:solidFill>
                  <a:srgbClr val="003045"/>
                </a:solidFill>
                <a:latin typeface="Museo Sans 300" panose="02000000000000000000" pitchFamily="50" charset="0"/>
                <a:cs typeface="Arial" panose="020B0604020202020204" pitchFamily="34" charset="0"/>
              </a:rPr>
              <a:t>, Emiratos Árabes y Asia</a:t>
            </a:r>
          </a:p>
          <a:p>
            <a:pPr algn="just"/>
            <a:endParaRPr lang="es-ES" sz="1400" b="1" dirty="0">
              <a:solidFill>
                <a:srgbClr val="003045"/>
              </a:solidFill>
              <a:latin typeface="Museo Sans 300" panose="02000000000000000000" pitchFamily="50" charset="0"/>
              <a:cs typeface="Arial" panose="020B0604020202020204" pitchFamily="34" charset="0"/>
            </a:endParaRPr>
          </a:p>
        </p:txBody>
      </p:sp>
      <p:sp>
        <p:nvSpPr>
          <p:cNvPr id="7" name="2 Rectángulo">
            <a:extLst>
              <a:ext uri="{FF2B5EF4-FFF2-40B4-BE49-F238E27FC236}">
                <a16:creationId xmlns:a16="http://schemas.microsoft.com/office/drawing/2014/main" id="{1721776E-5214-4DD6-92EB-0935CA72F78C}"/>
              </a:ext>
            </a:extLst>
          </p:cNvPr>
          <p:cNvSpPr/>
          <p:nvPr/>
        </p:nvSpPr>
        <p:spPr>
          <a:xfrm>
            <a:off x="268290" y="6089266"/>
            <a:ext cx="6332684" cy="261610"/>
          </a:xfrm>
          <a:prstGeom prst="rect">
            <a:avLst/>
          </a:prstGeom>
        </p:spPr>
        <p:txBody>
          <a:bodyPr wrap="square">
            <a:spAutoFit/>
          </a:bodyPr>
          <a:lstStyle/>
          <a:p>
            <a:pPr algn="just">
              <a:spcAft>
                <a:spcPts val="0"/>
              </a:spcAft>
            </a:pPr>
            <a:r>
              <a:rPr lang="es-ES" sz="1050" b="1" dirty="0">
                <a:solidFill>
                  <a:srgbClr val="003045"/>
                </a:solidFill>
                <a:latin typeface="Museo Sans 300" panose="02000000000000000000" pitchFamily="50" charset="0"/>
                <a:cs typeface="Arial" panose="020B0604020202020204" pitchFamily="34" charset="0"/>
              </a:rPr>
              <a:t>*Capitalización a cierre de 25/01/2022.</a:t>
            </a:r>
          </a:p>
        </p:txBody>
      </p:sp>
      <p:pic>
        <p:nvPicPr>
          <p:cNvPr id="8" name="Picture 7">
            <a:extLst>
              <a:ext uri="{FF2B5EF4-FFF2-40B4-BE49-F238E27FC236}">
                <a16:creationId xmlns:a16="http://schemas.microsoft.com/office/drawing/2014/main" id="{AE82B7EF-DD4F-45A8-B351-42ED6E3280A1}"/>
              </a:ext>
            </a:extLst>
          </p:cNvPr>
          <p:cNvPicPr>
            <a:picLocks noChangeAspect="1"/>
          </p:cNvPicPr>
          <p:nvPr/>
        </p:nvPicPr>
        <p:blipFill>
          <a:blip r:embed="rId5"/>
          <a:stretch>
            <a:fillRect/>
          </a:stretch>
        </p:blipFill>
        <p:spPr>
          <a:xfrm>
            <a:off x="975921" y="6463365"/>
            <a:ext cx="4724375" cy="24468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838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esktop\logo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231" y="395536"/>
            <a:ext cx="1203325" cy="7239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Rectángulo"/>
          <p:cNvSpPr/>
          <p:nvPr/>
        </p:nvSpPr>
        <p:spPr>
          <a:xfrm>
            <a:off x="143934" y="6444208"/>
            <a:ext cx="6165304" cy="523220"/>
          </a:xfrm>
          <a:prstGeom prst="rect">
            <a:avLst/>
          </a:prstGeom>
        </p:spPr>
        <p:txBody>
          <a:bodyPr wrap="square">
            <a:spAutoFit/>
          </a:bodyPr>
          <a:lstStyle/>
          <a:p>
            <a:r>
              <a:rPr lang="es-ES" sz="1400" b="1" dirty="0">
                <a:solidFill>
                  <a:srgbClr val="003045"/>
                </a:solidFill>
                <a:latin typeface="Museo Sans 300" panose="02000000000000000000" pitchFamily="50" charset="0"/>
                <a:cs typeface="Arial" panose="020B0604020202020204" pitchFamily="34" charset="0"/>
              </a:rPr>
              <a:t>PPRINCIPALES SECTORES DE ACTUACIÓN </a:t>
            </a:r>
            <a:br>
              <a:rPr lang="es-ES" sz="1400" b="1" u="sng" dirty="0">
                <a:solidFill>
                  <a:srgbClr val="003045"/>
                </a:solidFill>
                <a:latin typeface="Museo Sans 300" panose="02000000000000000000" pitchFamily="50" charset="0"/>
              </a:rPr>
            </a:br>
            <a:r>
              <a:rPr lang="es-ES" sz="1400" b="1" dirty="0">
                <a:solidFill>
                  <a:srgbClr val="003045"/>
                </a:solidFill>
                <a:latin typeface="Museo Sans 300" panose="02000000000000000000" pitchFamily="50" charset="0"/>
              </a:rPr>
              <a:t> </a:t>
            </a:r>
          </a:p>
        </p:txBody>
      </p:sp>
      <p:sp>
        <p:nvSpPr>
          <p:cNvPr id="20" name="2 Rectángulo"/>
          <p:cNvSpPr/>
          <p:nvPr/>
        </p:nvSpPr>
        <p:spPr>
          <a:xfrm>
            <a:off x="46426" y="611560"/>
            <a:ext cx="6332220" cy="3262432"/>
          </a:xfrm>
          <a:prstGeom prst="rect">
            <a:avLst/>
          </a:prstGeom>
        </p:spPr>
        <p:txBody>
          <a:bodyPr wrap="square">
            <a:spAutoFit/>
          </a:bodyPr>
          <a:lstStyle/>
          <a:p>
            <a:pPr algn="just">
              <a:spcAft>
                <a:spcPts val="0"/>
              </a:spcAft>
            </a:pPr>
            <a:r>
              <a:rPr lang="es-ES" sz="1200" dirty="0">
                <a:effectLst/>
                <a:latin typeface="Times New Roman"/>
                <a:ea typeface="Times New Roman"/>
              </a:rPr>
              <a:t> </a:t>
            </a:r>
            <a:r>
              <a:rPr lang="es-ES" sz="1400" b="1" dirty="0">
                <a:solidFill>
                  <a:srgbClr val="003045"/>
                </a:solidFill>
                <a:latin typeface="Museo Sans 300" panose="02000000000000000000" pitchFamily="50" charset="0"/>
                <a:cs typeface="Arial" panose="020B0604020202020204" pitchFamily="34" charset="0"/>
              </a:rPr>
              <a:t>OBJETIVOS</a:t>
            </a:r>
          </a:p>
          <a:p>
            <a:pPr algn="just">
              <a:spcAft>
                <a:spcPts val="0"/>
              </a:spcAft>
            </a:pPr>
            <a:endParaRPr lang="es-ES" sz="800" b="1" dirty="0">
              <a:solidFill>
                <a:srgbClr val="003045"/>
              </a:solidFill>
              <a:latin typeface="Museo Sans 300" panose="02000000000000000000" pitchFamily="50" charset="0"/>
              <a:cs typeface="Arial" panose="020B0604020202020204" pitchFamily="34" charset="0"/>
            </a:endParaRPr>
          </a:p>
          <a:p>
            <a:pPr marL="285750" lvl="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Consolidación de volumen y márgenes en las líneas de negocio recurrentes: Fabricación e implantación de soluciones, además de el despliegue y mantenimiento de infraestructuras TIC.</a:t>
            </a:r>
          </a:p>
          <a:p>
            <a:pPr marL="285750" lvl="0" indent="-285750" algn="just">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lvl="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 Crecimiento y escalabilidad de la filial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Tras la consolidación en  el mercado ibérico, proyección internacional, tanto mediante estructuras propias como a través de acuerdos de colaboración con otros grupos.</a:t>
            </a:r>
          </a:p>
          <a:p>
            <a:pPr marL="285750" indent="-285750" algn="just">
              <a:spcAft>
                <a:spcPts val="0"/>
              </a:spcAft>
              <a:buFont typeface="Wingdings" panose="05000000000000000000" pitchFamily="2" charset="2"/>
              <a:buChar char="q"/>
            </a:pPr>
            <a:endParaRPr lang="es-ES" sz="14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Promover la difusión y liquidez de la acción en el BME </a:t>
            </a:r>
            <a:r>
              <a:rPr lang="es-ES" sz="1400" b="1" dirty="0" err="1">
                <a:solidFill>
                  <a:srgbClr val="003045"/>
                </a:solidFill>
                <a:latin typeface="Museo Sans 300" panose="02000000000000000000" pitchFamily="50" charset="0"/>
                <a:cs typeface="Arial" panose="020B0604020202020204" pitchFamily="34" charset="0"/>
              </a:rPr>
              <a:t>Growth</a:t>
            </a:r>
            <a:r>
              <a:rPr lang="es-ES" sz="1400" b="1" dirty="0">
                <a:solidFill>
                  <a:srgbClr val="003045"/>
                </a:solidFill>
                <a:latin typeface="Museo Sans 300" panose="02000000000000000000" pitchFamily="50" charset="0"/>
                <a:cs typeface="Arial" panose="020B0604020202020204" pitchFamily="34" charset="0"/>
              </a:rPr>
              <a:t> a través de los distintos instrumentos en el marco de la normativa que regula las entidades que cotizan en este mercado.</a:t>
            </a:r>
          </a:p>
          <a:p>
            <a:pPr>
              <a:spcAft>
                <a:spcPts val="0"/>
              </a:spcAft>
            </a:pPr>
            <a:r>
              <a:rPr lang="es-ES" sz="1200" dirty="0">
                <a:effectLst/>
                <a:latin typeface="Times New Roman"/>
                <a:ea typeface="Times New Roman"/>
              </a:rPr>
              <a:t> </a:t>
            </a:r>
          </a:p>
        </p:txBody>
      </p:sp>
      <p:sp>
        <p:nvSpPr>
          <p:cNvPr id="4" name="3 Rectángulo"/>
          <p:cNvSpPr/>
          <p:nvPr/>
        </p:nvSpPr>
        <p:spPr>
          <a:xfrm>
            <a:off x="88451" y="3707904"/>
            <a:ext cx="6283519" cy="2523768"/>
          </a:xfrm>
          <a:prstGeom prst="rect">
            <a:avLst/>
          </a:prstGeom>
        </p:spPr>
        <p:txBody>
          <a:bodyPr wrap="square">
            <a:spAutoFit/>
          </a:bodyPr>
          <a:lstStyle/>
          <a:p>
            <a:pPr algn="just"/>
            <a:r>
              <a:rPr lang="es-ES" sz="1400" b="1" dirty="0">
                <a:solidFill>
                  <a:srgbClr val="003045"/>
                </a:solidFill>
                <a:latin typeface="Museo Sans 300" panose="02000000000000000000" pitchFamily="50" charset="0"/>
                <a:cs typeface="Arial" panose="020B0604020202020204" pitchFamily="34" charset="0"/>
              </a:rPr>
              <a:t>PROYECCIÓN</a:t>
            </a:r>
            <a:r>
              <a:rPr lang="es-ES" sz="1400" b="1" u="sng" dirty="0">
                <a:solidFill>
                  <a:srgbClr val="003045"/>
                </a:solidFill>
                <a:latin typeface="Museo Sans 300" panose="02000000000000000000" pitchFamily="50" charset="0"/>
                <a:cs typeface="Arial" panose="020B0604020202020204" pitchFamily="34" charset="0"/>
              </a:rPr>
              <a:t> </a:t>
            </a:r>
          </a:p>
          <a:p>
            <a:pPr algn="just"/>
            <a:endParaRPr lang="es-ES" sz="800" b="1" dirty="0">
              <a:solidFill>
                <a:srgbClr val="003045"/>
              </a:solidFill>
              <a:latin typeface="Museo Sans 300" panose="02000000000000000000" pitchFamily="50" charset="0"/>
              <a:cs typeface="Arial" panose="020B0604020202020204" pitchFamily="34" charset="0"/>
            </a:endParaRPr>
          </a:p>
          <a:p>
            <a:pPr algn="just"/>
            <a:r>
              <a:rPr lang="es-ES" sz="1400" b="1" dirty="0">
                <a:solidFill>
                  <a:srgbClr val="003045"/>
                </a:solidFill>
                <a:latin typeface="Museo Sans 300" panose="02000000000000000000" pitchFamily="50" charset="0"/>
                <a:cs typeface="Arial" panose="020B0604020202020204" pitchFamily="34" charset="0"/>
              </a:rPr>
              <a:t>Tier1 ha realizado varias adquisiciones de empresas dentro de su filial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a:t>
            </a:r>
          </a:p>
          <a:p>
            <a:pPr algn="just"/>
            <a:endParaRPr lang="es-ES" sz="800" b="1" dirty="0">
              <a:solidFill>
                <a:srgbClr val="003045"/>
              </a:solidFill>
              <a:latin typeface="Museo Sans 300" panose="02000000000000000000" pitchFamily="50" charset="0"/>
              <a:cs typeface="Arial" panose="020B0604020202020204" pitchFamily="34" charset="0"/>
            </a:endParaRPr>
          </a:p>
          <a:p>
            <a:pPr marL="285750" lvl="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En 2017 compra ASG, dedicada especialmente al sector </a:t>
            </a:r>
            <a:r>
              <a:rPr lang="es-ES" sz="1400" b="1" dirty="0" err="1">
                <a:solidFill>
                  <a:srgbClr val="003045"/>
                </a:solidFill>
                <a:latin typeface="Museo Sans 300" panose="02000000000000000000" pitchFamily="50" charset="0"/>
                <a:cs typeface="Arial" panose="020B0604020202020204" pitchFamily="34" charset="0"/>
              </a:rPr>
              <a:t>Retail</a:t>
            </a:r>
            <a:r>
              <a:rPr lang="es-ES" sz="1400" b="1" dirty="0">
                <a:solidFill>
                  <a:srgbClr val="003045"/>
                </a:solidFill>
                <a:latin typeface="Museo Sans 300" panose="02000000000000000000" pitchFamily="50" charset="0"/>
                <a:cs typeface="Arial" panose="020B0604020202020204" pitchFamily="34" charset="0"/>
              </a:rPr>
              <a:t> </a:t>
            </a:r>
            <a:r>
              <a:rPr lang="es-ES" sz="1400" b="1" dirty="0" err="1">
                <a:solidFill>
                  <a:srgbClr val="003045"/>
                </a:solidFill>
                <a:latin typeface="Museo Sans 300" panose="02000000000000000000" pitchFamily="50" charset="0"/>
                <a:cs typeface="Arial" panose="020B0604020202020204" pitchFamily="34" charset="0"/>
              </a:rPr>
              <a:t>food</a:t>
            </a:r>
            <a:r>
              <a:rPr lang="es-ES" sz="1400" b="1" dirty="0">
                <a:solidFill>
                  <a:srgbClr val="003045"/>
                </a:solidFill>
                <a:latin typeface="Museo Sans 300" panose="02000000000000000000" pitchFamily="50" charset="0"/>
                <a:cs typeface="Arial" panose="020B0604020202020204" pitchFamily="34" charset="0"/>
              </a:rPr>
              <a:t> mayorista.</a:t>
            </a:r>
          </a:p>
          <a:p>
            <a:pPr lvl="0" algn="just"/>
            <a:endParaRPr lang="es-ES" sz="800" b="1" dirty="0">
              <a:solidFill>
                <a:srgbClr val="003045"/>
              </a:solidFill>
              <a:latin typeface="Museo Sans 300" panose="02000000000000000000" pitchFamily="50" charset="0"/>
              <a:cs typeface="Arial" panose="020B0604020202020204" pitchFamily="34" charset="0"/>
            </a:endParaRPr>
          </a:p>
          <a:p>
            <a:pPr marL="285750" lvl="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En 2021 se incorpora al accionariado </a:t>
            </a:r>
            <a:r>
              <a:rPr lang="es-ES" sz="1400" b="1" dirty="0" err="1">
                <a:solidFill>
                  <a:srgbClr val="003045"/>
                </a:solidFill>
                <a:latin typeface="Museo Sans 300" panose="02000000000000000000" pitchFamily="50" charset="0"/>
                <a:cs typeface="Arial" panose="020B0604020202020204" pitchFamily="34" charset="0"/>
              </a:rPr>
              <a:t>Compudata</a:t>
            </a:r>
            <a:r>
              <a:rPr lang="es-ES" sz="1400" b="1" dirty="0">
                <a:solidFill>
                  <a:srgbClr val="003045"/>
                </a:solidFill>
                <a:latin typeface="Museo Sans 300" panose="02000000000000000000" pitchFamily="50" charset="0"/>
                <a:cs typeface="Arial" panose="020B0604020202020204" pitchFamily="34" charset="0"/>
              </a:rPr>
              <a:t>. Sector </a:t>
            </a:r>
            <a:r>
              <a:rPr lang="es-ES" sz="1400" b="1" dirty="0" err="1">
                <a:solidFill>
                  <a:srgbClr val="003045"/>
                </a:solidFill>
                <a:latin typeface="Museo Sans 300" panose="02000000000000000000" pitchFamily="50" charset="0"/>
                <a:cs typeface="Arial" panose="020B0604020202020204" pitchFamily="34" charset="0"/>
              </a:rPr>
              <a:t>food</a:t>
            </a:r>
            <a:r>
              <a:rPr lang="es-ES" sz="1400" b="1" dirty="0">
                <a:solidFill>
                  <a:srgbClr val="003045"/>
                </a:solidFill>
                <a:latin typeface="Museo Sans 300" panose="02000000000000000000" pitchFamily="50" charset="0"/>
                <a:cs typeface="Arial" panose="020B0604020202020204" pitchFamily="34" charset="0"/>
              </a:rPr>
              <a:t> </a:t>
            </a:r>
            <a:r>
              <a:rPr lang="es-ES" sz="1400" b="1" dirty="0" err="1">
                <a:solidFill>
                  <a:srgbClr val="003045"/>
                </a:solidFill>
                <a:latin typeface="Museo Sans 300" panose="02000000000000000000" pitchFamily="50" charset="0"/>
                <a:cs typeface="Arial" panose="020B0604020202020204" pitchFamily="34" charset="0"/>
              </a:rPr>
              <a:t>Retail</a:t>
            </a:r>
            <a:r>
              <a:rPr lang="es-ES" sz="1400" b="1" dirty="0">
                <a:solidFill>
                  <a:srgbClr val="003045"/>
                </a:solidFill>
                <a:latin typeface="Museo Sans 300" panose="02000000000000000000" pitchFamily="50" charset="0"/>
                <a:cs typeface="Arial" panose="020B0604020202020204" pitchFamily="34" charset="0"/>
              </a:rPr>
              <a:t>.</a:t>
            </a:r>
          </a:p>
          <a:p>
            <a:pPr marL="285750" lvl="0" indent="-285750" algn="just">
              <a:buFont typeface="Wingdings" panose="05000000000000000000" pitchFamily="2" charset="2"/>
              <a:buChar char="q"/>
            </a:pPr>
            <a:endParaRPr lang="es-ES" sz="800" b="1" dirty="0">
              <a:solidFill>
                <a:srgbClr val="003045"/>
              </a:solidFill>
              <a:latin typeface="Museo Sans 300" panose="02000000000000000000" pitchFamily="50" charset="0"/>
              <a:cs typeface="Arial" panose="020B0604020202020204" pitchFamily="34" charset="0"/>
            </a:endParaRPr>
          </a:p>
          <a:p>
            <a:pPr marL="285750" lvl="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En 2021 tiene lugar la primera compra internacional, a través de CPI </a:t>
            </a:r>
            <a:r>
              <a:rPr lang="es-ES" sz="1400" b="1" dirty="0" err="1">
                <a:solidFill>
                  <a:srgbClr val="003045"/>
                </a:solidFill>
                <a:latin typeface="Museo Sans 300" panose="02000000000000000000" pitchFamily="50" charset="0"/>
                <a:cs typeface="Arial" panose="020B0604020202020204" pitchFamily="34" charset="0"/>
              </a:rPr>
              <a:t>Retail</a:t>
            </a:r>
            <a:r>
              <a:rPr lang="es-ES" sz="1400" b="1" dirty="0">
                <a:solidFill>
                  <a:srgbClr val="003045"/>
                </a:solidFill>
                <a:latin typeface="Museo Sans 300" panose="02000000000000000000" pitchFamily="50" charset="0"/>
                <a:cs typeface="Arial" panose="020B0604020202020204" pitchFamily="34" charset="0"/>
              </a:rPr>
              <a:t> (con sede en Portugal), especialista en el sector </a:t>
            </a:r>
            <a:r>
              <a:rPr lang="es-ES" sz="1400" b="1" dirty="0" err="1">
                <a:solidFill>
                  <a:srgbClr val="003045"/>
                </a:solidFill>
                <a:latin typeface="Museo Sans 300" panose="02000000000000000000" pitchFamily="50" charset="0"/>
                <a:cs typeface="Arial" panose="020B0604020202020204" pitchFamily="34" charset="0"/>
              </a:rPr>
              <a:t>Retail</a:t>
            </a:r>
            <a:r>
              <a:rPr lang="es-ES" sz="1400" b="1" dirty="0">
                <a:solidFill>
                  <a:srgbClr val="003045"/>
                </a:solidFill>
                <a:latin typeface="Museo Sans 300" panose="02000000000000000000" pitchFamily="50" charset="0"/>
                <a:cs typeface="Arial" panose="020B0604020202020204" pitchFamily="34" charset="0"/>
              </a:rPr>
              <a:t> moda.</a:t>
            </a:r>
          </a:p>
        </p:txBody>
      </p:sp>
      <p:pic>
        <p:nvPicPr>
          <p:cNvPr id="19" name="Imagen 18" descr="Imagen que contiene Icono&#10;&#10;Descripción generada automáticamente">
            <a:extLst>
              <a:ext uri="{FF2B5EF4-FFF2-40B4-BE49-F238E27FC236}">
                <a16:creationId xmlns:a16="http://schemas.microsoft.com/office/drawing/2014/main" id="{323F775C-E312-4DA3-BAF2-C6EA8FE63F20}"/>
              </a:ext>
            </a:extLst>
          </p:cNvPr>
          <p:cNvPicPr>
            <a:picLocks noChangeAspect="1"/>
          </p:cNvPicPr>
          <p:nvPr/>
        </p:nvPicPr>
        <p:blipFill rotWithShape="1">
          <a:blip r:embed="rId3">
            <a:extLst>
              <a:ext uri="{28A0092B-C50C-407E-A947-70E740481C1C}">
                <a14:useLocalDpi xmlns:a14="http://schemas.microsoft.com/office/drawing/2010/main" val="0"/>
              </a:ext>
            </a:extLst>
          </a:blip>
          <a:srcRect l="69419" t="56519" r="7811" b="15791"/>
          <a:stretch/>
        </p:blipFill>
        <p:spPr>
          <a:xfrm>
            <a:off x="5062797" y="7833946"/>
            <a:ext cx="1064533" cy="970948"/>
          </a:xfrm>
          <a:prstGeom prst="rect">
            <a:avLst/>
          </a:prstGeom>
        </p:spPr>
      </p:pic>
      <p:pic>
        <p:nvPicPr>
          <p:cNvPr id="21" name="Imagen 20" descr="Imagen que contiene Icono&#10;&#10;Descripción generada automáticamente">
            <a:extLst>
              <a:ext uri="{FF2B5EF4-FFF2-40B4-BE49-F238E27FC236}">
                <a16:creationId xmlns:a16="http://schemas.microsoft.com/office/drawing/2014/main" id="{4167B04E-201F-4BA9-9A19-6056E0659FD7}"/>
              </a:ext>
            </a:extLst>
          </p:cNvPr>
          <p:cNvPicPr>
            <a:picLocks noChangeAspect="1"/>
          </p:cNvPicPr>
          <p:nvPr/>
        </p:nvPicPr>
        <p:blipFill rotWithShape="1">
          <a:blip r:embed="rId3">
            <a:extLst>
              <a:ext uri="{28A0092B-C50C-407E-A947-70E740481C1C}">
                <a14:useLocalDpi xmlns:a14="http://schemas.microsoft.com/office/drawing/2010/main" val="0"/>
              </a:ext>
            </a:extLst>
          </a:blip>
          <a:srcRect l="38505" t="54733" r="38726" b="16326"/>
          <a:stretch/>
        </p:blipFill>
        <p:spPr>
          <a:xfrm>
            <a:off x="2934472" y="7790089"/>
            <a:ext cx="1064533" cy="1014805"/>
          </a:xfrm>
          <a:prstGeom prst="rect">
            <a:avLst/>
          </a:prstGeom>
        </p:spPr>
      </p:pic>
      <p:pic>
        <p:nvPicPr>
          <p:cNvPr id="22" name="Imagen 21" descr="Imagen que contiene Icono&#10;&#10;Descripción generada automáticamente">
            <a:extLst>
              <a:ext uri="{FF2B5EF4-FFF2-40B4-BE49-F238E27FC236}">
                <a16:creationId xmlns:a16="http://schemas.microsoft.com/office/drawing/2014/main" id="{ECF5F859-EBA3-4C5C-B552-2D8CF6A44B94}"/>
              </a:ext>
            </a:extLst>
          </p:cNvPr>
          <p:cNvPicPr>
            <a:picLocks noChangeAspect="1"/>
          </p:cNvPicPr>
          <p:nvPr/>
        </p:nvPicPr>
        <p:blipFill rotWithShape="1">
          <a:blip r:embed="rId3">
            <a:extLst>
              <a:ext uri="{28A0092B-C50C-407E-A947-70E740481C1C}">
                <a14:useLocalDpi xmlns:a14="http://schemas.microsoft.com/office/drawing/2010/main" val="0"/>
              </a:ext>
            </a:extLst>
          </a:blip>
          <a:srcRect l="6656" t="55588" r="70574" b="13659"/>
          <a:stretch/>
        </p:blipFill>
        <p:spPr>
          <a:xfrm>
            <a:off x="738288" y="7823049"/>
            <a:ext cx="1064533" cy="1078310"/>
          </a:xfrm>
          <a:prstGeom prst="rect">
            <a:avLst/>
          </a:prstGeom>
        </p:spPr>
      </p:pic>
      <p:pic>
        <p:nvPicPr>
          <p:cNvPr id="23" name="Imagen 22" descr="Imagen que contiene Icono&#10;&#10;Descripción generada automáticamente">
            <a:extLst>
              <a:ext uri="{FF2B5EF4-FFF2-40B4-BE49-F238E27FC236}">
                <a16:creationId xmlns:a16="http://schemas.microsoft.com/office/drawing/2014/main" id="{CF74267B-F8B4-4300-BF91-DF6C0DCBADD8}"/>
              </a:ext>
            </a:extLst>
          </p:cNvPr>
          <p:cNvPicPr>
            <a:picLocks noChangeAspect="1"/>
          </p:cNvPicPr>
          <p:nvPr/>
        </p:nvPicPr>
        <p:blipFill rotWithShape="1">
          <a:blip r:embed="rId3">
            <a:extLst>
              <a:ext uri="{28A0092B-C50C-407E-A947-70E740481C1C}">
                <a14:useLocalDpi xmlns:a14="http://schemas.microsoft.com/office/drawing/2010/main" val="0"/>
              </a:ext>
            </a:extLst>
          </a:blip>
          <a:srcRect l="71014" t="17236" r="7755" b="53845"/>
          <a:stretch/>
        </p:blipFill>
        <p:spPr>
          <a:xfrm>
            <a:off x="5130656" y="7102577"/>
            <a:ext cx="992614" cy="1013998"/>
          </a:xfrm>
          <a:prstGeom prst="rect">
            <a:avLst/>
          </a:prstGeom>
        </p:spPr>
      </p:pic>
      <p:pic>
        <p:nvPicPr>
          <p:cNvPr id="24" name="Imagen 23" descr="Imagen que contiene Icono&#10;&#10;Descripción generada automáticamente">
            <a:extLst>
              <a:ext uri="{FF2B5EF4-FFF2-40B4-BE49-F238E27FC236}">
                <a16:creationId xmlns:a16="http://schemas.microsoft.com/office/drawing/2014/main" id="{C8E05B1F-FAF3-4FAB-AB0D-BEFA952A6FE2}"/>
              </a:ext>
            </a:extLst>
          </p:cNvPr>
          <p:cNvPicPr>
            <a:picLocks noChangeAspect="1"/>
          </p:cNvPicPr>
          <p:nvPr/>
        </p:nvPicPr>
        <p:blipFill rotWithShape="1">
          <a:blip r:embed="rId3">
            <a:extLst>
              <a:ext uri="{28A0092B-C50C-407E-A947-70E740481C1C}">
                <a14:useLocalDpi xmlns:a14="http://schemas.microsoft.com/office/drawing/2010/main" val="0"/>
              </a:ext>
            </a:extLst>
          </a:blip>
          <a:srcRect l="38971" t="16895" r="38906" b="57482"/>
          <a:stretch/>
        </p:blipFill>
        <p:spPr>
          <a:xfrm>
            <a:off x="2949587" y="7068192"/>
            <a:ext cx="1034303" cy="898464"/>
          </a:xfrm>
          <a:prstGeom prst="rect">
            <a:avLst/>
          </a:prstGeom>
        </p:spPr>
      </p:pic>
      <p:pic>
        <p:nvPicPr>
          <p:cNvPr id="25" name="Imagen 24" descr="Imagen que contiene Icono&#10;&#10;Descripción generada automáticamente">
            <a:extLst>
              <a:ext uri="{FF2B5EF4-FFF2-40B4-BE49-F238E27FC236}">
                <a16:creationId xmlns:a16="http://schemas.microsoft.com/office/drawing/2014/main" id="{15FB4EE7-A603-42D8-AE1B-91E457217BAF}"/>
              </a:ext>
            </a:extLst>
          </p:cNvPr>
          <p:cNvPicPr>
            <a:picLocks noChangeAspect="1"/>
          </p:cNvPicPr>
          <p:nvPr/>
        </p:nvPicPr>
        <p:blipFill rotWithShape="1">
          <a:blip r:embed="rId3">
            <a:extLst>
              <a:ext uri="{28A0092B-C50C-407E-A947-70E740481C1C}">
                <a14:useLocalDpi xmlns:a14="http://schemas.microsoft.com/office/drawing/2010/main" val="0"/>
              </a:ext>
            </a:extLst>
          </a:blip>
          <a:srcRect l="7747" t="16867" r="71021" b="59291"/>
          <a:stretch/>
        </p:blipFill>
        <p:spPr>
          <a:xfrm>
            <a:off x="810208" y="7092321"/>
            <a:ext cx="992613" cy="836017"/>
          </a:xfrm>
          <a:prstGeom prst="rect">
            <a:avLst/>
          </a:prstGeom>
        </p:spPr>
      </p:pic>
      <p:sp>
        <p:nvSpPr>
          <p:cNvPr id="26" name="CuadroTexto 25">
            <a:extLst>
              <a:ext uri="{FF2B5EF4-FFF2-40B4-BE49-F238E27FC236}">
                <a16:creationId xmlns:a16="http://schemas.microsoft.com/office/drawing/2014/main" id="{C7BE4A55-CE13-4E5B-9DE7-6C27E8B606FC}"/>
              </a:ext>
            </a:extLst>
          </p:cNvPr>
          <p:cNvSpPr txBox="1"/>
          <p:nvPr/>
        </p:nvSpPr>
        <p:spPr>
          <a:xfrm>
            <a:off x="917262" y="6711968"/>
            <a:ext cx="2128325" cy="369332"/>
          </a:xfrm>
          <a:prstGeom prst="rect">
            <a:avLst/>
          </a:prstGeom>
          <a:noFill/>
        </p:spPr>
        <p:txBody>
          <a:bodyPr wrap="square" rtlCol="0">
            <a:spAutoFit/>
          </a:bodyPr>
          <a:lstStyle/>
          <a:p>
            <a:r>
              <a:rPr lang="es-ES" b="1" dirty="0" err="1">
                <a:solidFill>
                  <a:srgbClr val="E34710"/>
                </a:solidFill>
                <a:latin typeface="Museo Sans 500" panose="02000000000000000000" pitchFamily="50" charset="0"/>
              </a:rPr>
              <a:t>Retail</a:t>
            </a:r>
            <a:endParaRPr lang="es-ES" b="1" dirty="0">
              <a:solidFill>
                <a:srgbClr val="E34710"/>
              </a:solidFill>
              <a:latin typeface="Museo Sans 500" panose="02000000000000000000" pitchFamily="50" charset="0"/>
            </a:endParaRPr>
          </a:p>
        </p:txBody>
      </p:sp>
      <p:sp>
        <p:nvSpPr>
          <p:cNvPr id="27" name="CuadroTexto 26">
            <a:extLst>
              <a:ext uri="{FF2B5EF4-FFF2-40B4-BE49-F238E27FC236}">
                <a16:creationId xmlns:a16="http://schemas.microsoft.com/office/drawing/2014/main" id="{6E1AA77F-2D4C-4BBC-BAB5-EAB04401CC16}"/>
              </a:ext>
            </a:extLst>
          </p:cNvPr>
          <p:cNvSpPr txBox="1"/>
          <p:nvPr/>
        </p:nvSpPr>
        <p:spPr>
          <a:xfrm>
            <a:off x="2780928" y="6698860"/>
            <a:ext cx="2128325" cy="369332"/>
          </a:xfrm>
          <a:prstGeom prst="rect">
            <a:avLst/>
          </a:prstGeom>
          <a:noFill/>
        </p:spPr>
        <p:txBody>
          <a:bodyPr wrap="square" rtlCol="0">
            <a:spAutoFit/>
          </a:bodyPr>
          <a:lstStyle/>
          <a:p>
            <a:r>
              <a:rPr lang="es-ES" b="1" dirty="0">
                <a:solidFill>
                  <a:srgbClr val="003045"/>
                </a:solidFill>
                <a:latin typeface="Museo Sans 500" panose="02000000000000000000" pitchFamily="50" charset="0"/>
              </a:rPr>
              <a:t>Fabricación</a:t>
            </a:r>
          </a:p>
        </p:txBody>
      </p:sp>
      <p:sp>
        <p:nvSpPr>
          <p:cNvPr id="28" name="CuadroTexto 27">
            <a:extLst>
              <a:ext uri="{FF2B5EF4-FFF2-40B4-BE49-F238E27FC236}">
                <a16:creationId xmlns:a16="http://schemas.microsoft.com/office/drawing/2014/main" id="{23EE10E3-3B54-4BB7-9730-56154D173576}"/>
              </a:ext>
            </a:extLst>
          </p:cNvPr>
          <p:cNvSpPr txBox="1"/>
          <p:nvPr/>
        </p:nvSpPr>
        <p:spPr>
          <a:xfrm>
            <a:off x="5160972" y="6743992"/>
            <a:ext cx="2128325" cy="369332"/>
          </a:xfrm>
          <a:prstGeom prst="rect">
            <a:avLst/>
          </a:prstGeom>
          <a:noFill/>
        </p:spPr>
        <p:txBody>
          <a:bodyPr wrap="square" rtlCol="0">
            <a:spAutoFit/>
          </a:bodyPr>
          <a:lstStyle/>
          <a:p>
            <a:r>
              <a:rPr lang="es-ES" b="1" dirty="0" err="1">
                <a:solidFill>
                  <a:srgbClr val="F27321"/>
                </a:solidFill>
                <a:latin typeface="Museo Sans 500" panose="02000000000000000000" pitchFamily="50" charset="0"/>
              </a:rPr>
              <a:t>AAPPs</a:t>
            </a:r>
            <a:endParaRPr lang="es-ES" b="1" dirty="0">
              <a:solidFill>
                <a:srgbClr val="F27321"/>
              </a:solidFill>
              <a:latin typeface="Museo Sans 500" panose="02000000000000000000" pitchFamily="50" charset="0"/>
            </a:endParaRPr>
          </a:p>
        </p:txBody>
      </p:sp>
      <p:sp>
        <p:nvSpPr>
          <p:cNvPr id="29" name="CuadroTexto 28">
            <a:extLst>
              <a:ext uri="{FF2B5EF4-FFF2-40B4-BE49-F238E27FC236}">
                <a16:creationId xmlns:a16="http://schemas.microsoft.com/office/drawing/2014/main" id="{7A0D7B20-79C9-489B-85D8-F8DBCD44024A}"/>
              </a:ext>
            </a:extLst>
          </p:cNvPr>
          <p:cNvSpPr txBox="1"/>
          <p:nvPr/>
        </p:nvSpPr>
        <p:spPr>
          <a:xfrm>
            <a:off x="4861048" y="8667498"/>
            <a:ext cx="2128325" cy="369332"/>
          </a:xfrm>
          <a:prstGeom prst="rect">
            <a:avLst/>
          </a:prstGeom>
          <a:noFill/>
        </p:spPr>
        <p:txBody>
          <a:bodyPr wrap="square" rtlCol="0">
            <a:spAutoFit/>
          </a:bodyPr>
          <a:lstStyle/>
          <a:p>
            <a:r>
              <a:rPr lang="es-ES" b="1" dirty="0">
                <a:solidFill>
                  <a:srgbClr val="475664"/>
                </a:solidFill>
                <a:latin typeface="Museo Sans 500" panose="02000000000000000000" pitchFamily="50" charset="0"/>
              </a:rPr>
              <a:t>Ascensorista</a:t>
            </a:r>
          </a:p>
        </p:txBody>
      </p:sp>
      <p:sp>
        <p:nvSpPr>
          <p:cNvPr id="30" name="CuadroTexto 29">
            <a:extLst>
              <a:ext uri="{FF2B5EF4-FFF2-40B4-BE49-F238E27FC236}">
                <a16:creationId xmlns:a16="http://schemas.microsoft.com/office/drawing/2014/main" id="{F7B5FFEF-72CC-4641-AD20-539AFECB1180}"/>
              </a:ext>
            </a:extLst>
          </p:cNvPr>
          <p:cNvSpPr txBox="1"/>
          <p:nvPr/>
        </p:nvSpPr>
        <p:spPr>
          <a:xfrm>
            <a:off x="2815477" y="8635474"/>
            <a:ext cx="2128325" cy="369332"/>
          </a:xfrm>
          <a:prstGeom prst="rect">
            <a:avLst/>
          </a:prstGeom>
          <a:noFill/>
        </p:spPr>
        <p:txBody>
          <a:bodyPr wrap="square" rtlCol="0">
            <a:spAutoFit/>
          </a:bodyPr>
          <a:lstStyle/>
          <a:p>
            <a:r>
              <a:rPr lang="es-ES" b="1" dirty="0">
                <a:solidFill>
                  <a:srgbClr val="8B8289"/>
                </a:solidFill>
                <a:latin typeface="Museo Sans 500" panose="02000000000000000000" pitchFamily="50" charset="0"/>
              </a:rPr>
              <a:t>Ingeniería</a:t>
            </a:r>
          </a:p>
        </p:txBody>
      </p:sp>
      <p:sp>
        <p:nvSpPr>
          <p:cNvPr id="31" name="CuadroTexto 30">
            <a:extLst>
              <a:ext uri="{FF2B5EF4-FFF2-40B4-BE49-F238E27FC236}">
                <a16:creationId xmlns:a16="http://schemas.microsoft.com/office/drawing/2014/main" id="{0DF409AA-53F9-48BA-8DDF-60E07878E908}"/>
              </a:ext>
            </a:extLst>
          </p:cNvPr>
          <p:cNvSpPr txBox="1"/>
          <p:nvPr/>
        </p:nvSpPr>
        <p:spPr>
          <a:xfrm>
            <a:off x="518516" y="8670869"/>
            <a:ext cx="2128325" cy="369332"/>
          </a:xfrm>
          <a:prstGeom prst="rect">
            <a:avLst/>
          </a:prstGeom>
          <a:noFill/>
        </p:spPr>
        <p:txBody>
          <a:bodyPr wrap="square" rtlCol="0">
            <a:spAutoFit/>
          </a:bodyPr>
          <a:lstStyle/>
          <a:p>
            <a:r>
              <a:rPr lang="es-ES" b="1" dirty="0">
                <a:solidFill>
                  <a:srgbClr val="007FAC"/>
                </a:solidFill>
                <a:latin typeface="Museo Sans 500" panose="02000000000000000000" pitchFamily="50" charset="0"/>
              </a:rPr>
              <a:t>Distribución</a:t>
            </a:r>
          </a:p>
        </p:txBody>
      </p:sp>
    </p:spTree>
    <p:extLst>
      <p:ext uri="{BB962C8B-B14F-4D97-AF65-F5344CB8AC3E}">
        <p14:creationId xmlns:p14="http://schemas.microsoft.com/office/powerpoint/2010/main" val="286919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esktop\logo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231" y="395536"/>
            <a:ext cx="1203325" cy="7239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3">
            <a:extLst>
              <a:ext uri="{FF2B5EF4-FFF2-40B4-BE49-F238E27FC236}">
                <a16:creationId xmlns:a16="http://schemas.microsoft.com/office/drawing/2014/main" id="{EEC177B3-01F0-40CC-B6D3-6F2BB41FEE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65"/>
          <a:stretch/>
        </p:blipFill>
        <p:spPr bwMode="auto">
          <a:xfrm>
            <a:off x="2708921" y="8289130"/>
            <a:ext cx="4149079" cy="7697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pic>
      <p:pic>
        <p:nvPicPr>
          <p:cNvPr id="4" name="Imagen 5" descr="Logotipo&#10;&#10;Descripción generada automáticamente">
            <a:extLst>
              <a:ext uri="{FF2B5EF4-FFF2-40B4-BE49-F238E27FC236}">
                <a16:creationId xmlns:a16="http://schemas.microsoft.com/office/drawing/2014/main" id="{F9CA929E-E2AB-481B-A81A-4219E457E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7126" y="467544"/>
            <a:ext cx="1925525" cy="475718"/>
          </a:xfrm>
          <a:prstGeom prst="rect">
            <a:avLst/>
          </a:prstGeom>
        </p:spPr>
      </p:pic>
      <p:sp>
        <p:nvSpPr>
          <p:cNvPr id="3" name="2 Rectángulo"/>
          <p:cNvSpPr/>
          <p:nvPr/>
        </p:nvSpPr>
        <p:spPr>
          <a:xfrm>
            <a:off x="260647" y="904523"/>
            <a:ext cx="5993249" cy="3739485"/>
          </a:xfrm>
          <a:prstGeom prst="rect">
            <a:avLst/>
          </a:prstGeom>
        </p:spPr>
        <p:txBody>
          <a:bodyPr wrap="square">
            <a:spAutoFit/>
          </a:bodyPr>
          <a:lstStyle/>
          <a:p>
            <a:pPr algn="just"/>
            <a:r>
              <a:rPr lang="es-ES" sz="1400" b="1" u="sng" dirty="0" err="1">
                <a:solidFill>
                  <a:srgbClr val="003045"/>
                </a:solidFill>
                <a:latin typeface="Museo Sans 300" panose="02000000000000000000" pitchFamily="50" charset="0"/>
                <a:cs typeface="Arial" panose="020B0604020202020204" pitchFamily="34" charset="0"/>
              </a:rPr>
              <a:t>C</a:t>
            </a:r>
            <a:r>
              <a:rPr lang="es-ES" sz="1400" b="1" dirty="0" err="1">
                <a:solidFill>
                  <a:srgbClr val="003045"/>
                </a:solidFill>
                <a:latin typeface="Museo Sans 300" panose="02000000000000000000" pitchFamily="50" charset="0"/>
                <a:cs typeface="Arial" panose="020B0604020202020204" pitchFamily="34" charset="0"/>
              </a:rPr>
              <a:t>omerzzia</a:t>
            </a:r>
            <a:r>
              <a:rPr lang="es-ES" sz="1400" b="1" dirty="0">
                <a:solidFill>
                  <a:srgbClr val="003045"/>
                </a:solidFill>
                <a:latin typeface="Museo Sans 300" panose="02000000000000000000" pitchFamily="50" charset="0"/>
                <a:cs typeface="Arial" panose="020B0604020202020204" pitchFamily="34" charset="0"/>
              </a:rPr>
              <a:t>, filial comercial de Tier1, tiene un protagonismo propio en el desarrollo corporativo del grupo</a:t>
            </a:r>
          </a:p>
          <a:p>
            <a:pPr marL="171450" indent="-171450" algn="just">
              <a:buFont typeface="Wingdings" panose="05000000000000000000" pitchFamily="2" charset="2"/>
              <a:buChar char="q"/>
            </a:pPr>
            <a:endParaRPr lang="es-ES" sz="800" dirty="0"/>
          </a:p>
          <a:p>
            <a:pPr marL="285750" indent="-285750" algn="just">
              <a:buFont typeface="Wingdings" panose="05000000000000000000" pitchFamily="2" charset="2"/>
              <a:buChar char="q"/>
            </a:pP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ha desarrollado una plataforma software para el comercio minorista. Se trata de  un sistema informático modular que permite a los </a:t>
            </a:r>
            <a:r>
              <a:rPr lang="es-ES" sz="1400" b="1" dirty="0" err="1">
                <a:solidFill>
                  <a:srgbClr val="003045"/>
                </a:solidFill>
                <a:latin typeface="Museo Sans 300" panose="02000000000000000000" pitchFamily="50" charset="0"/>
                <a:cs typeface="Arial" panose="020B0604020202020204" pitchFamily="34" charset="0"/>
              </a:rPr>
              <a:t>retailers</a:t>
            </a:r>
            <a:r>
              <a:rPr lang="es-ES" sz="1400" b="1" dirty="0">
                <a:solidFill>
                  <a:srgbClr val="003045"/>
                </a:solidFill>
                <a:latin typeface="Museo Sans 300" panose="02000000000000000000" pitchFamily="50" charset="0"/>
                <a:cs typeface="Arial" panose="020B0604020202020204" pitchFamily="34" charset="0"/>
              </a:rPr>
              <a:t> (cadenas de tiendas), optimizar las experiencias de compra de sus clientes a través de los diferentes puntos de venta, físicos y online.</a:t>
            </a:r>
          </a:p>
          <a:p>
            <a:pPr marL="285750" indent="-285750" algn="just">
              <a:buFont typeface="Wingdings" panose="05000000000000000000" pitchFamily="2" charset="2"/>
              <a:buChar char="q"/>
            </a:pPr>
            <a:endParaRPr lang="es-ES" sz="8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El posicionamiento estratégico de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reside en sus avanzadas capacidades para la gestión bajo el concepto de la </a:t>
            </a:r>
            <a:r>
              <a:rPr lang="es-ES" sz="1400" b="1" dirty="0" err="1">
                <a:solidFill>
                  <a:srgbClr val="003045"/>
                </a:solidFill>
                <a:latin typeface="Museo Sans 300" panose="02000000000000000000" pitchFamily="50" charset="0"/>
                <a:cs typeface="Arial" panose="020B0604020202020204" pitchFamily="34" charset="0"/>
              </a:rPr>
              <a:t>omnicanalidad</a:t>
            </a:r>
            <a:r>
              <a:rPr lang="es-ES" sz="1400" b="1" dirty="0">
                <a:solidFill>
                  <a:srgbClr val="003045"/>
                </a:solidFill>
                <a:latin typeface="Museo Sans 300" panose="02000000000000000000" pitchFamily="50" charset="0"/>
                <a:cs typeface="Arial" panose="020B0604020202020204" pitchFamily="34" charset="0"/>
              </a:rPr>
              <a:t>, donde la información sobre los clientes, las ventas o el stock es fácilmente accesible.</a:t>
            </a:r>
          </a:p>
          <a:p>
            <a:pPr algn="just"/>
            <a:endParaRPr lang="es-ES" sz="800" b="1" dirty="0">
              <a:solidFill>
                <a:srgbClr val="003045"/>
              </a:solidFill>
              <a:latin typeface="Museo Sans 300" panose="02000000000000000000" pitchFamily="50" charset="0"/>
              <a:cs typeface="Arial" panose="020B0604020202020204" pitchFamily="34" charset="0"/>
            </a:endParaRPr>
          </a:p>
          <a:p>
            <a:pPr marL="285750" indent="-285750" algn="just">
              <a:buFont typeface="Wingdings" panose="05000000000000000000" pitchFamily="2" charset="2"/>
              <a:buChar char="q"/>
            </a:pP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satisface las necesidades de servicios informáticos surgidas del desarrollo de nuevas formas de comercio (internet y dispositivos móviles) y de su precisa integración con las tradicionales formas de comercio en tiendas.</a:t>
            </a:r>
          </a:p>
        </p:txBody>
      </p:sp>
      <p:sp>
        <p:nvSpPr>
          <p:cNvPr id="8" name="2 Rectángulo">
            <a:extLst>
              <a:ext uri="{FF2B5EF4-FFF2-40B4-BE49-F238E27FC236}">
                <a16:creationId xmlns:a16="http://schemas.microsoft.com/office/drawing/2014/main" id="{E17C76E3-F4CF-4AC2-8D31-E81E920D5C6D}"/>
              </a:ext>
            </a:extLst>
          </p:cNvPr>
          <p:cNvSpPr/>
          <p:nvPr/>
        </p:nvSpPr>
        <p:spPr>
          <a:xfrm>
            <a:off x="548680" y="4572000"/>
            <a:ext cx="5705216" cy="1938992"/>
          </a:xfrm>
          <a:prstGeom prst="rect">
            <a:avLst/>
          </a:prstGeom>
        </p:spPr>
        <p:txBody>
          <a:bodyPr wrap="square">
            <a:spAutoFit/>
          </a:bodyPr>
          <a:lstStyle/>
          <a:p>
            <a:pPr algn="just">
              <a:spcAft>
                <a:spcPts val="0"/>
              </a:spcAft>
            </a:pPr>
            <a:r>
              <a:rPr lang="es-ES" sz="1400" b="1" dirty="0">
                <a:solidFill>
                  <a:srgbClr val="003045"/>
                </a:solidFill>
                <a:latin typeface="Museo Sans 300" panose="02000000000000000000" pitchFamily="50" charset="0"/>
                <a:cs typeface="Arial" panose="020B0604020202020204" pitchFamily="34" charset="0"/>
              </a:rPr>
              <a:t>RECONOCIMIENTO</a:t>
            </a:r>
          </a:p>
          <a:p>
            <a:pPr algn="just">
              <a:spcAft>
                <a:spcPts val="0"/>
              </a:spcAft>
            </a:pPr>
            <a:endParaRPr lang="es-ES" sz="800" b="1" dirty="0">
              <a:solidFill>
                <a:srgbClr val="003045"/>
              </a:solidFill>
              <a:latin typeface="Museo Sans 300" panose="02000000000000000000" pitchFamily="50" charset="0"/>
              <a:cs typeface="Arial" panose="020B0604020202020204" pitchFamily="34" charset="0"/>
            </a:endParaRPr>
          </a:p>
          <a:p>
            <a:pPr algn="just">
              <a:spcAft>
                <a:spcPts val="0"/>
              </a:spcAft>
            </a:pPr>
            <a:r>
              <a:rPr lang="es-ES" sz="1400" b="1" dirty="0">
                <a:solidFill>
                  <a:srgbClr val="003045"/>
                </a:solidFill>
                <a:latin typeface="Museo Sans 300" panose="02000000000000000000" pitchFamily="50" charset="0"/>
                <a:cs typeface="Arial" panose="020B0604020202020204" pitchFamily="34" charset="0"/>
              </a:rPr>
              <a:t>La consultora </a:t>
            </a:r>
            <a:r>
              <a:rPr lang="es-ES" sz="1400" b="1" dirty="0" err="1">
                <a:solidFill>
                  <a:srgbClr val="003045"/>
                </a:solidFill>
                <a:latin typeface="Museo Sans 300" panose="02000000000000000000" pitchFamily="50" charset="0"/>
                <a:cs typeface="Arial" panose="020B0604020202020204" pitchFamily="34" charset="0"/>
              </a:rPr>
              <a:t>Gartner</a:t>
            </a:r>
            <a:r>
              <a:rPr lang="es-ES" sz="1400" b="1" dirty="0">
                <a:solidFill>
                  <a:srgbClr val="003045"/>
                </a:solidFill>
                <a:latin typeface="Museo Sans 300" panose="02000000000000000000" pitchFamily="50" charset="0"/>
                <a:cs typeface="Arial" panose="020B0604020202020204" pitchFamily="34" charset="0"/>
              </a:rPr>
              <a:t>, especializada en el análisis de mercado en el sector TIC a nivel global, ha reconocido a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en varias ediciones en su guía “</a:t>
            </a:r>
            <a:r>
              <a:rPr lang="es-ES" sz="1400" b="1" dirty="0" err="1">
                <a:solidFill>
                  <a:srgbClr val="003045"/>
                </a:solidFill>
                <a:latin typeface="Museo Sans 300" panose="02000000000000000000" pitchFamily="50" charset="0"/>
                <a:cs typeface="Arial" panose="020B0604020202020204" pitchFamily="34" charset="0"/>
              </a:rPr>
              <a:t>Market</a:t>
            </a:r>
            <a:r>
              <a:rPr lang="es-ES" sz="1400" b="1" dirty="0">
                <a:solidFill>
                  <a:srgbClr val="003045"/>
                </a:solidFill>
                <a:latin typeface="Museo Sans 300" panose="02000000000000000000" pitchFamily="50" charset="0"/>
                <a:cs typeface="Arial" panose="020B0604020202020204" pitchFamily="34" charset="0"/>
              </a:rPr>
              <a:t> </a:t>
            </a:r>
            <a:r>
              <a:rPr lang="es-ES" sz="1400" b="1" dirty="0" err="1">
                <a:solidFill>
                  <a:srgbClr val="003045"/>
                </a:solidFill>
                <a:latin typeface="Museo Sans 300" panose="02000000000000000000" pitchFamily="50" charset="0"/>
                <a:cs typeface="Arial" panose="020B0604020202020204" pitchFamily="34" charset="0"/>
              </a:rPr>
              <a:t>Guide</a:t>
            </a:r>
            <a:r>
              <a:rPr lang="es-ES" sz="1400" b="1" dirty="0">
                <a:solidFill>
                  <a:srgbClr val="003045"/>
                </a:solidFill>
                <a:latin typeface="Museo Sans 300" panose="02000000000000000000" pitchFamily="50" charset="0"/>
                <a:cs typeface="Arial" panose="020B0604020202020204" pitchFamily="34" charset="0"/>
              </a:rPr>
              <a:t> </a:t>
            </a:r>
            <a:r>
              <a:rPr lang="es-ES" sz="1400" b="1" dirty="0" err="1">
                <a:solidFill>
                  <a:srgbClr val="003045"/>
                </a:solidFill>
                <a:latin typeface="Museo Sans 300" panose="02000000000000000000" pitchFamily="50" charset="0"/>
                <a:cs typeface="Arial" panose="020B0604020202020204" pitchFamily="34" charset="0"/>
              </a:rPr>
              <a:t>for</a:t>
            </a:r>
            <a:r>
              <a:rPr lang="es-ES" sz="1400" b="1" dirty="0">
                <a:solidFill>
                  <a:srgbClr val="003045"/>
                </a:solidFill>
                <a:latin typeface="Museo Sans 300" panose="02000000000000000000" pitchFamily="50" charset="0"/>
                <a:cs typeface="Arial" panose="020B0604020202020204" pitchFamily="34" charset="0"/>
              </a:rPr>
              <a:t> POS” como una de las plataformas más relevantes a nivel mundial para la gestión de cadenas de tiendas, y en su guía “</a:t>
            </a:r>
            <a:r>
              <a:rPr lang="es-ES" sz="1400" b="1" dirty="0" err="1">
                <a:solidFill>
                  <a:srgbClr val="003045"/>
                </a:solidFill>
                <a:latin typeface="Museo Sans 300" panose="02000000000000000000" pitchFamily="50" charset="0"/>
                <a:cs typeface="Arial" panose="020B0604020202020204" pitchFamily="34" charset="0"/>
              </a:rPr>
              <a:t>Vendor</a:t>
            </a:r>
            <a:r>
              <a:rPr lang="es-ES" sz="1400" b="1" dirty="0">
                <a:solidFill>
                  <a:srgbClr val="003045"/>
                </a:solidFill>
                <a:latin typeface="Museo Sans 300" panose="02000000000000000000" pitchFamily="50" charset="0"/>
                <a:cs typeface="Arial" panose="020B0604020202020204" pitchFamily="34" charset="0"/>
              </a:rPr>
              <a:t> </a:t>
            </a:r>
            <a:r>
              <a:rPr lang="es-ES" sz="1400" b="1" dirty="0" err="1">
                <a:solidFill>
                  <a:srgbClr val="003045"/>
                </a:solidFill>
                <a:latin typeface="Museo Sans 300" panose="02000000000000000000" pitchFamily="50" charset="0"/>
                <a:cs typeface="Arial" panose="020B0604020202020204" pitchFamily="34" charset="0"/>
              </a:rPr>
              <a:t>Guide</a:t>
            </a:r>
            <a:r>
              <a:rPr lang="es-ES" sz="1400" b="1" dirty="0">
                <a:solidFill>
                  <a:srgbClr val="003045"/>
                </a:solidFill>
                <a:latin typeface="Museo Sans 300" panose="02000000000000000000" pitchFamily="50" charset="0"/>
                <a:cs typeface="Arial" panose="020B0604020202020204" pitchFamily="34" charset="0"/>
              </a:rPr>
              <a:t> Digital Commerce” como una de las mejores soluciones dentro de la sección </a:t>
            </a:r>
            <a:r>
              <a:rPr lang="es-ES" sz="1400" b="1" i="1" dirty="0" err="1">
                <a:solidFill>
                  <a:srgbClr val="003045"/>
                </a:solidFill>
                <a:latin typeface="Museo Sans 300" panose="02000000000000000000" pitchFamily="50" charset="0"/>
                <a:cs typeface="Arial" panose="020B0604020202020204" pitchFamily="34" charset="0"/>
              </a:rPr>
              <a:t>clienteling</a:t>
            </a:r>
            <a:r>
              <a:rPr lang="es-ES" sz="1400" b="1" dirty="0">
                <a:solidFill>
                  <a:srgbClr val="003045"/>
                </a:solidFill>
                <a:latin typeface="Museo Sans 300" panose="02000000000000000000" pitchFamily="50" charset="0"/>
                <a:cs typeface="Arial" panose="020B0604020202020204" pitchFamily="34" charset="0"/>
              </a:rPr>
              <a:t>.</a:t>
            </a:r>
          </a:p>
        </p:txBody>
      </p:sp>
      <p:sp>
        <p:nvSpPr>
          <p:cNvPr id="9" name="8 Rectángulo"/>
          <p:cNvSpPr/>
          <p:nvPr/>
        </p:nvSpPr>
        <p:spPr>
          <a:xfrm>
            <a:off x="548680" y="6592867"/>
            <a:ext cx="5705216" cy="1723549"/>
          </a:xfrm>
          <a:prstGeom prst="rect">
            <a:avLst/>
          </a:prstGeom>
        </p:spPr>
        <p:txBody>
          <a:bodyPr wrap="square">
            <a:spAutoFit/>
          </a:bodyPr>
          <a:lstStyle/>
          <a:p>
            <a:pPr algn="just"/>
            <a:r>
              <a:rPr lang="es-ES" sz="1400" b="1" dirty="0" err="1">
                <a:solidFill>
                  <a:srgbClr val="003045"/>
                </a:solidFill>
                <a:latin typeface="Museo Sans 300" panose="02000000000000000000" pitchFamily="50" charset="0"/>
                <a:cs typeface="Arial" panose="020B0604020202020204" pitchFamily="34" charset="0"/>
              </a:rPr>
              <a:t>I+D+i</a:t>
            </a:r>
            <a:r>
              <a:rPr lang="es-ES" sz="1400" b="1" dirty="0">
                <a:solidFill>
                  <a:srgbClr val="003045"/>
                </a:solidFill>
                <a:latin typeface="Museo Sans 300" panose="02000000000000000000" pitchFamily="50" charset="0"/>
                <a:cs typeface="Arial" panose="020B0604020202020204" pitchFamily="34" charset="0"/>
              </a:rPr>
              <a:t> </a:t>
            </a:r>
          </a:p>
          <a:p>
            <a:pPr algn="just"/>
            <a:endParaRPr lang="es-ES" sz="800" dirty="0">
              <a:solidFill>
                <a:srgbClr val="003045"/>
              </a:solidFill>
              <a:latin typeface="Museo Sans 300" panose="02000000000000000000" pitchFamily="50" charset="0"/>
            </a:endParaRPr>
          </a:p>
          <a:p>
            <a:pPr algn="just"/>
            <a:r>
              <a:rPr lang="es-ES" sz="1400" b="1" dirty="0">
                <a:solidFill>
                  <a:srgbClr val="003045"/>
                </a:solidFill>
                <a:latin typeface="Museo Sans 300" panose="02000000000000000000" pitchFamily="50" charset="0"/>
                <a:cs typeface="Arial" panose="020B0604020202020204" pitchFamily="34" charset="0"/>
              </a:rPr>
              <a:t>Una de las prioridades de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es el trabajo constante en proyectos I+D+i junto con diversas universidades, así como la participación activa en proyectos europeos de desarrollo tecnológico. Todo ello, con el fin de conseguir que sus clientes hagan realidad su transformación, estén a la vanguardia digital y puedan ser más competitivos</a:t>
            </a:r>
          </a:p>
        </p:txBody>
      </p:sp>
    </p:spTree>
    <p:extLst>
      <p:ext uri="{BB962C8B-B14F-4D97-AF65-F5344CB8AC3E}">
        <p14:creationId xmlns:p14="http://schemas.microsoft.com/office/powerpoint/2010/main" val="83332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esktop\logo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231" y="395536"/>
            <a:ext cx="1203325" cy="7239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56346" y="899592"/>
            <a:ext cx="6664210" cy="2893100"/>
          </a:xfrm>
          <a:prstGeom prst="rect">
            <a:avLst/>
          </a:prstGeom>
        </p:spPr>
        <p:txBody>
          <a:bodyPr wrap="square">
            <a:spAutoFit/>
          </a:bodyPr>
          <a:lstStyle/>
          <a:p>
            <a:pPr algn="just"/>
            <a:r>
              <a:rPr lang="es-ES" sz="1400" b="1" dirty="0">
                <a:solidFill>
                  <a:srgbClr val="003045"/>
                </a:solidFill>
                <a:latin typeface="Museo Sans 700" panose="02000000000000000000" pitchFamily="50" charset="0"/>
                <a:cs typeface="Arial" panose="020B0604020202020204" pitchFamily="34" charset="0"/>
              </a:rPr>
              <a:t>PRESENCIA EN IBERIA E INTERNACIONAL</a:t>
            </a:r>
          </a:p>
          <a:p>
            <a:pPr algn="just"/>
            <a:endParaRPr lang="es-ES" sz="1400" b="1" dirty="0">
              <a:solidFill>
                <a:srgbClr val="003045"/>
              </a:solidFill>
              <a:latin typeface="Museo Sans 700" panose="02000000000000000000" pitchFamily="50" charset="0"/>
              <a:cs typeface="Arial" panose="020B0604020202020204" pitchFamily="34" charset="0"/>
            </a:endParaRPr>
          </a:p>
          <a:p>
            <a:pPr algn="just"/>
            <a:r>
              <a:rPr lang="es-ES" sz="1400" b="1" dirty="0">
                <a:solidFill>
                  <a:srgbClr val="003045"/>
                </a:solidFill>
                <a:latin typeface="Museo Sans 300" panose="02000000000000000000" pitchFamily="50" charset="0"/>
                <a:cs typeface="Arial" panose="020B0604020202020204" pitchFamily="34" charset="0"/>
              </a:rPr>
              <a:t>El grupo Tier1 tiene su sede central en Sevilla. También cuenta con delegaciones en Madrid, Málaga, Alicante, Jaén, Gran Canaria y Tenerife. </a:t>
            </a: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r>
              <a:rPr lang="es-ES" sz="1400" b="1" dirty="0">
                <a:solidFill>
                  <a:srgbClr val="003045"/>
                </a:solidFill>
                <a:latin typeface="Museo Sans 300" panose="02000000000000000000" pitchFamily="50" charset="0"/>
                <a:cs typeface="Arial" panose="020B0604020202020204" pitchFamily="34" charset="0"/>
              </a:rPr>
              <a:t>En el ámbito internacional, Tier1 y sus sociedades dependientes tiene presencia en Portugal y en Estados Unidos a través de distintas filiales, y en Colombia de forma directa a través de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 </a:t>
            </a: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r>
              <a:rPr lang="es-ES" sz="1400" b="1" dirty="0">
                <a:solidFill>
                  <a:srgbClr val="003045"/>
                </a:solidFill>
                <a:latin typeface="Museo Sans 300" panose="02000000000000000000" pitchFamily="50" charset="0"/>
                <a:cs typeface="Arial" panose="020B0604020202020204" pitchFamily="34" charset="0"/>
              </a:rPr>
              <a:t>Adicionalmente, opera en todos aquellos países en los que sus clientes tienen presencia, como Francia, Portugal, México, China, Perú, Argentina, Guinea Ecuatorial, El Salvador, Estados Unidos y Emiratos Árabes, entre otros. </a:t>
            </a:r>
          </a:p>
        </p:txBody>
      </p:sp>
      <p:pic>
        <p:nvPicPr>
          <p:cNvPr id="5" name="Imagen 4" descr="Mapa&#10;&#10;Descripción generada automáticamente">
            <a:extLst>
              <a:ext uri="{FF2B5EF4-FFF2-40B4-BE49-F238E27FC236}">
                <a16:creationId xmlns:a16="http://schemas.microsoft.com/office/drawing/2014/main" id="{DE7BBB0F-EB57-4361-ADBC-18DEB5305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9" y="3635896"/>
            <a:ext cx="6858000" cy="3857625"/>
          </a:xfrm>
          <a:prstGeom prst="rect">
            <a:avLst/>
          </a:prstGeom>
        </p:spPr>
      </p:pic>
    </p:spTree>
    <p:extLst>
      <p:ext uri="{BB962C8B-B14F-4D97-AF65-F5344CB8AC3E}">
        <p14:creationId xmlns:p14="http://schemas.microsoft.com/office/powerpoint/2010/main" val="293197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esktop\logo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231" y="395536"/>
            <a:ext cx="1203325" cy="7239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120301" y="1199810"/>
            <a:ext cx="6624736" cy="8340742"/>
          </a:xfrm>
          <a:prstGeom prst="rect">
            <a:avLst/>
          </a:prstGeom>
          <a:noFill/>
        </p:spPr>
        <p:txBody>
          <a:bodyPr wrap="square" rtlCol="0">
            <a:spAutoFit/>
          </a:bodyPr>
          <a:lstStyle/>
          <a:p>
            <a:pPr algn="just"/>
            <a:r>
              <a:rPr lang="es-ES" sz="1400" b="1" dirty="0">
                <a:solidFill>
                  <a:srgbClr val="003045"/>
                </a:solidFill>
                <a:latin typeface="Museo Sans 300" panose="02000000000000000000" pitchFamily="50" charset="0"/>
                <a:cs typeface="Arial" panose="020B0604020202020204" pitchFamily="34" charset="0"/>
              </a:rPr>
              <a:t>SALIDA A BOLSA </a:t>
            </a:r>
            <a:r>
              <a:rPr lang="mr-IN" sz="1400" b="1" dirty="0">
                <a:solidFill>
                  <a:srgbClr val="003045"/>
                </a:solidFill>
                <a:latin typeface="Museo Sans 300" panose="02000000000000000000" pitchFamily="50" charset="0"/>
                <a:cs typeface="Arial" panose="020B0604020202020204" pitchFamily="34" charset="0"/>
              </a:rPr>
              <a:t>–</a:t>
            </a:r>
            <a:r>
              <a:rPr lang="es-ES" sz="1400" b="1" dirty="0">
                <a:solidFill>
                  <a:srgbClr val="003045"/>
                </a:solidFill>
                <a:latin typeface="Museo Sans 300" panose="02000000000000000000" pitchFamily="50" charset="0"/>
                <a:cs typeface="Arial" panose="020B0604020202020204" pitchFamily="34" charset="0"/>
              </a:rPr>
              <a:t> BME GROWTH</a:t>
            </a:r>
          </a:p>
          <a:p>
            <a:pPr algn="just"/>
            <a:endParaRPr lang="es-ES" sz="1400" b="1" dirty="0">
              <a:solidFill>
                <a:srgbClr val="003045"/>
              </a:solidFill>
              <a:latin typeface="Museo Sans 300" panose="02000000000000000000" pitchFamily="50" charset="0"/>
              <a:cs typeface="Arial" panose="020B0604020202020204" pitchFamily="34" charset="0"/>
            </a:endParaRPr>
          </a:p>
          <a:p>
            <a:pPr algn="just"/>
            <a:r>
              <a:rPr lang="es-ES" sz="1400" b="1" dirty="0">
                <a:solidFill>
                  <a:srgbClr val="003045"/>
                </a:solidFill>
                <a:latin typeface="Museo Sans 300" panose="02000000000000000000" pitchFamily="50" charset="0"/>
                <a:cs typeface="Arial" panose="020B0604020202020204" pitchFamily="34" charset="0"/>
              </a:rPr>
              <a:t>Tier1 se incorporó al Mercado Alternativo Bursátil (BME Growth) en junio de 2018, para posicionarse dentro de un marco legal y accionarial que le permita consolidar y ampliar sus márgenes financieros destinadas a la expansión y el desarrollo internacional de </a:t>
            </a:r>
            <a:r>
              <a:rPr lang="es-ES" sz="1400" b="1" dirty="0" err="1">
                <a:solidFill>
                  <a:srgbClr val="003045"/>
                </a:solidFill>
                <a:latin typeface="Museo Sans 300" panose="02000000000000000000" pitchFamily="50" charset="0"/>
                <a:cs typeface="Arial" panose="020B0604020202020204" pitchFamily="34" charset="0"/>
              </a:rPr>
              <a:t>Comerzzia</a:t>
            </a:r>
            <a:r>
              <a:rPr lang="es-ES" sz="1400" b="1" dirty="0">
                <a:solidFill>
                  <a:srgbClr val="003045"/>
                </a:solidFill>
                <a:latin typeface="Museo Sans 300" panose="02000000000000000000" pitchFamily="50" charset="0"/>
                <a:cs typeface="Arial" panose="020B0604020202020204" pitchFamily="34" charset="0"/>
              </a:rPr>
              <a:t>.</a:t>
            </a:r>
          </a:p>
          <a:p>
            <a:pPr algn="just"/>
            <a:endParaRPr lang="es-ES" sz="800" b="1" dirty="0">
              <a:solidFill>
                <a:srgbClr val="003045"/>
              </a:solidFill>
              <a:latin typeface="Museo Sans 300" panose="02000000000000000000" pitchFamily="50" charset="0"/>
              <a:cs typeface="Arial" panose="020B0604020202020204" pitchFamily="34" charset="0"/>
            </a:endParaRPr>
          </a:p>
          <a:p>
            <a:pPr algn="just"/>
            <a:r>
              <a:rPr lang="es-ES" sz="1400" b="1" dirty="0">
                <a:solidFill>
                  <a:srgbClr val="003045"/>
                </a:solidFill>
                <a:latin typeface="Museo Sans 300" panose="02000000000000000000" pitchFamily="50" charset="0"/>
                <a:cs typeface="Arial" panose="020B0604020202020204" pitchFamily="34" charset="0"/>
              </a:rPr>
              <a:t>Objetivos: </a:t>
            </a:r>
          </a:p>
          <a:p>
            <a:pPr algn="just"/>
            <a:endParaRPr lang="es-ES" sz="800" b="1" dirty="0">
              <a:solidFill>
                <a:srgbClr val="003045"/>
              </a:solidFill>
              <a:latin typeface="Museo Sans 300" panose="02000000000000000000" pitchFamily="50" charset="0"/>
              <a:cs typeface="Arial" panose="020B0604020202020204" pitchFamily="34" charset="0"/>
            </a:endParaRPr>
          </a:p>
          <a:p>
            <a:pPr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Reforzar la imagen de transparencia y profesionalidad del grupo  de cara a los accionistas, clientes, proveedores, inversores y a la comunidad en general, incrementando la notoriedad, imagen de marca, transparencia y  solvencia.</a:t>
            </a:r>
          </a:p>
          <a:p>
            <a:pPr algn="just"/>
            <a:endParaRPr lang="es-ES" sz="800" b="1" dirty="0">
              <a:solidFill>
                <a:srgbClr val="003045"/>
              </a:solidFill>
              <a:latin typeface="Museo Sans 300" panose="02000000000000000000" pitchFamily="50" charset="0"/>
              <a:cs typeface="Arial" panose="020B0604020202020204" pitchFamily="34" charset="0"/>
            </a:endParaRPr>
          </a:p>
          <a:p>
            <a:pPr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Tener una valoración objetiva de la sociedad a través de la negociación de las acciones en el mercado, permitiendo disponer de un valor de mercado para potenciales futuras operaciones corporativas. </a:t>
            </a:r>
          </a:p>
          <a:p>
            <a:pPr algn="just"/>
            <a:endParaRPr lang="es-ES" sz="800" b="1" dirty="0">
              <a:solidFill>
                <a:srgbClr val="003045"/>
              </a:solidFill>
              <a:latin typeface="Museo Sans 300" panose="02000000000000000000" pitchFamily="50" charset="0"/>
              <a:cs typeface="Arial" panose="020B0604020202020204" pitchFamily="34" charset="0"/>
            </a:endParaRPr>
          </a:p>
          <a:p>
            <a:pPr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Aumentar la capacidad de captación de recursos mediante el acceso a los mercados de capitales, situándose en una mejor posición para atraer a nuevos inversores. </a:t>
            </a:r>
          </a:p>
          <a:p>
            <a:pPr algn="just"/>
            <a:endParaRPr lang="es-ES" sz="800" b="1" dirty="0">
              <a:solidFill>
                <a:srgbClr val="003045"/>
              </a:solidFill>
              <a:latin typeface="Museo Sans 300" panose="02000000000000000000" pitchFamily="50" charset="0"/>
              <a:cs typeface="Arial" panose="020B0604020202020204" pitchFamily="34" charset="0"/>
            </a:endParaRPr>
          </a:p>
          <a:p>
            <a:pPr indent="-285750" algn="just">
              <a:buFont typeface="Wingdings" panose="05000000000000000000" pitchFamily="2" charset="2"/>
              <a:buChar char="q"/>
            </a:pPr>
            <a:r>
              <a:rPr lang="es-ES" sz="1400" b="1" dirty="0">
                <a:solidFill>
                  <a:srgbClr val="003045"/>
                </a:solidFill>
                <a:latin typeface="Museo Sans 300" panose="02000000000000000000" pitchFamily="50" charset="0"/>
                <a:cs typeface="Arial" panose="020B0604020202020204" pitchFamily="34" charset="0"/>
              </a:rPr>
              <a:t>Oficina del accionista</a:t>
            </a:r>
          </a:p>
          <a:p>
            <a:pPr algn="just"/>
            <a:r>
              <a:rPr lang="es-ES" sz="1400" b="1" dirty="0">
                <a:solidFill>
                  <a:srgbClr val="003045"/>
                </a:solidFill>
                <a:latin typeface="Museo Sans 300" panose="02000000000000000000" pitchFamily="50" charset="0"/>
                <a:cs typeface="Arial" panose="020B0604020202020204" pitchFamily="34" charset="0"/>
              </a:rPr>
              <a:t>La compañía pone a disposición del inversor y accionista un canal específico para consultas: </a:t>
            </a:r>
            <a:r>
              <a:rPr lang="es-ES" sz="1400" b="1" dirty="0">
                <a:solidFill>
                  <a:srgbClr val="003045"/>
                </a:solidFill>
                <a:latin typeface="Museo Sans 300" panose="02000000000000000000" pitchFamily="50" charset="0"/>
                <a:cs typeface="Arial" panose="020B0604020202020204" pitchFamily="34" charset="0"/>
                <a:hlinkClick r:id="rId3"/>
              </a:rPr>
              <a:t> </a:t>
            </a:r>
            <a:r>
              <a:rPr lang="es-ES" sz="1400" b="1" dirty="0">
                <a:solidFill>
                  <a:srgbClr val="003045"/>
                </a:solidFill>
                <a:latin typeface="Museo Sans 300" panose="02000000000000000000" pitchFamily="50" charset="0"/>
                <a:cs typeface="Arial" panose="020B0604020202020204" pitchFamily="34" charset="0"/>
              </a:rPr>
              <a:t>ir@tier1.es</a:t>
            </a:r>
          </a:p>
          <a:p>
            <a:pPr indent="-285750" algn="just">
              <a:buFont typeface="Wingdings" panose="05000000000000000000" pitchFamily="2" charset="2"/>
              <a:buChar char="q"/>
            </a:pPr>
            <a:endParaRPr lang="es-ES" sz="1400" b="1" dirty="0">
              <a:latin typeface="Museo Sans 300" panose="02000000000000000000" pitchFamily="50" charset="0"/>
              <a:cs typeface="Arial" panose="020B0604020202020204" pitchFamily="34" charset="0"/>
            </a:endParaRPr>
          </a:p>
          <a:p>
            <a:pPr marL="285750" indent="-285750" algn="just">
              <a:buFontTx/>
              <a:buChar char="-"/>
            </a:pPr>
            <a:endParaRPr lang="es-ES" sz="1400" b="1" dirty="0">
              <a:latin typeface="Museo Sans 300" panose="02000000000000000000" pitchFamily="50" charset="0"/>
              <a:cs typeface="Arial" panose="020B0604020202020204" pitchFamily="34" charset="0"/>
            </a:endParaRPr>
          </a:p>
          <a:p>
            <a:pPr marL="285750" indent="-285750" algn="just">
              <a:buFontTx/>
              <a:buChar char="-"/>
            </a:pPr>
            <a:endParaRPr lang="es-ES" sz="1400" b="1" dirty="0">
              <a:latin typeface="Museo Sans 300" panose="02000000000000000000" pitchFamily="50" charset="0"/>
              <a:cs typeface="Arial" panose="020B0604020202020204" pitchFamily="34" charset="0"/>
            </a:endParaRPr>
          </a:p>
          <a:p>
            <a:pPr marL="285750" indent="-285750" algn="just">
              <a:buFontTx/>
              <a:buChar char="-"/>
            </a:pPr>
            <a:endParaRPr lang="es-ES" sz="1400" b="1" dirty="0">
              <a:latin typeface="Museo Sans 300" panose="02000000000000000000" pitchFamily="50" charset="0"/>
              <a:cs typeface="Arial" panose="020B0604020202020204" pitchFamily="34" charset="0"/>
            </a:endParaRPr>
          </a:p>
          <a:p>
            <a:pPr marL="285750" indent="-285750" algn="just">
              <a:buFontTx/>
              <a:buChar char="-"/>
            </a:pPr>
            <a:endParaRPr lang="es-ES" sz="1400" b="1" dirty="0">
              <a:latin typeface="Museo Sans 300" panose="02000000000000000000" pitchFamily="50" charset="0"/>
              <a:cs typeface="Arial" panose="020B0604020202020204" pitchFamily="34" charset="0"/>
            </a:endParaRPr>
          </a:p>
          <a:p>
            <a:pPr marL="285750" indent="-285750" algn="just">
              <a:buFontTx/>
              <a:buChar char="-"/>
            </a:pPr>
            <a:endParaRPr lang="es-ES" sz="1400" b="1" dirty="0">
              <a:latin typeface="Museo Sans 300" panose="02000000000000000000" pitchFamily="50" charset="0"/>
              <a:cs typeface="Arial" panose="020B0604020202020204" pitchFamily="34" charset="0"/>
            </a:endParaRPr>
          </a:p>
          <a:p>
            <a:pPr marL="285750" indent="-285750" algn="just">
              <a:buFontTx/>
              <a:buChar char="-"/>
            </a:pPr>
            <a:endParaRPr lang="es-ES" sz="1400" b="1" dirty="0">
              <a:latin typeface="Museo Sans 300" panose="02000000000000000000" pitchFamily="50" charset="0"/>
              <a:cs typeface="Arial" panose="020B0604020202020204" pitchFamily="34" charset="0"/>
            </a:endParaRPr>
          </a:p>
          <a:p>
            <a:pPr marL="285750" indent="-285750" algn="just">
              <a:buFontTx/>
              <a:buChar char="-"/>
            </a:pPr>
            <a:endParaRPr lang="es-ES" sz="1400" b="1" dirty="0">
              <a:latin typeface="Museo Sans 300" panose="02000000000000000000" pitchFamily="50" charset="0"/>
              <a:cs typeface="Arial" panose="020B0604020202020204" pitchFamily="34" charset="0"/>
            </a:endParaRPr>
          </a:p>
          <a:p>
            <a:pPr marL="285750" indent="-285750" algn="just">
              <a:buFontTx/>
              <a:buChar char="-"/>
            </a:pPr>
            <a:endParaRPr lang="es-ES" sz="1400" b="1" dirty="0">
              <a:latin typeface="Museo Sans 300" panose="02000000000000000000" pitchFamily="50" charset="0"/>
              <a:cs typeface="Arial" panose="020B0604020202020204" pitchFamily="34" charset="0"/>
            </a:endParaRPr>
          </a:p>
          <a:p>
            <a:pPr marL="285750" indent="-285750" algn="just">
              <a:buFontTx/>
              <a:buChar char="-"/>
            </a:pPr>
            <a:endParaRPr lang="es-ES" sz="1400" b="1" dirty="0">
              <a:latin typeface="Museo Sans 300" panose="02000000000000000000" pitchFamily="50" charset="0"/>
              <a:cs typeface="Arial" panose="020B0604020202020204" pitchFamily="34" charset="0"/>
            </a:endParaRPr>
          </a:p>
          <a:p>
            <a:pPr marL="285750" indent="-285750" algn="just">
              <a:buFontTx/>
              <a:buChar char="-"/>
            </a:pPr>
            <a:endParaRPr lang="es-ES" sz="1400" b="1" dirty="0">
              <a:latin typeface="Museo Sans 700" panose="02000000000000000000" pitchFamily="50" charset="0"/>
              <a:cs typeface="Arial" panose="020B0604020202020204" pitchFamily="34" charset="0"/>
            </a:endParaRPr>
          </a:p>
          <a:p>
            <a:pPr algn="just"/>
            <a:endParaRPr lang="es-ES" sz="1400" dirty="0">
              <a:latin typeface="Museo Sans 300" panose="02000000000000000000" pitchFamily="50" charset="0"/>
            </a:endParaRPr>
          </a:p>
          <a:p>
            <a:pPr algn="just"/>
            <a:endParaRPr lang="es-ES" sz="1400" dirty="0">
              <a:latin typeface="Museo Sans 300" panose="02000000000000000000" pitchFamily="50" charset="0"/>
            </a:endParaRPr>
          </a:p>
          <a:p>
            <a:pPr algn="just"/>
            <a:endParaRPr lang="es-ES" sz="1400" dirty="0">
              <a:latin typeface="Museo Sans 300" panose="02000000000000000000" pitchFamily="50" charset="0"/>
            </a:endParaRPr>
          </a:p>
          <a:p>
            <a:pPr algn="just"/>
            <a:endParaRPr lang="es-ES" sz="1400" b="1" i="1" dirty="0">
              <a:latin typeface="Museo Sans 300" panose="02000000000000000000" pitchFamily="50" charset="0"/>
              <a:cs typeface="Arial" panose="020B0604020202020204" pitchFamily="34" charset="0"/>
            </a:endParaRPr>
          </a:p>
        </p:txBody>
      </p:sp>
      <p:pic>
        <p:nvPicPr>
          <p:cNvPr id="4099" name="Picture 3" descr="C:\Users\Usuario\Desktop\Equipo directivo ee Tier1 en la salida al BME Grow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800" y="6487511"/>
            <a:ext cx="3672408" cy="2332961"/>
          </a:xfrm>
          <a:prstGeom prst="rect">
            <a:avLst/>
          </a:prstGeom>
          <a:ln>
            <a:noFill/>
          </a:ln>
          <a:effectLst>
            <a:outerShdw blurRad="292100" dist="139700" dir="2700000" algn="tl" rotWithShape="0">
              <a:srgbClr val="333333">
                <a:alpha val="65000"/>
              </a:srgbClr>
            </a:outerShdw>
          </a:effectLst>
        </p:spPr>
        <p:style>
          <a:lnRef idx="2">
            <a:schemeClr val="accent3"/>
          </a:lnRef>
          <a:fillRef idx="1">
            <a:schemeClr val="lt1"/>
          </a:fillRef>
          <a:effectRef idx="0">
            <a:schemeClr val="accent3"/>
          </a:effectRef>
          <a:fontRef idx="minor">
            <a:schemeClr val="dk1"/>
          </a:fontRef>
        </p:style>
      </p:pic>
      <p:pic>
        <p:nvPicPr>
          <p:cNvPr id="6" name="Imagen 5" descr="Logotipo&#10;&#10;Descripción generada automáticamente con confianza media">
            <a:extLst>
              <a:ext uri="{FF2B5EF4-FFF2-40B4-BE49-F238E27FC236}">
                <a16:creationId xmlns:a16="http://schemas.microsoft.com/office/drawing/2014/main" id="{01329DD8-74C5-447E-A171-51291DA456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0830" y="585580"/>
            <a:ext cx="2334716" cy="343811"/>
          </a:xfrm>
          <a:prstGeom prst="rect">
            <a:avLst/>
          </a:prstGeom>
        </p:spPr>
      </p:pic>
    </p:spTree>
    <p:extLst>
      <p:ext uri="{BB962C8B-B14F-4D97-AF65-F5344CB8AC3E}">
        <p14:creationId xmlns:p14="http://schemas.microsoft.com/office/powerpoint/2010/main" val="4288340279"/>
      </p:ext>
    </p:extLst>
  </p:cSld>
  <p:clrMapOvr>
    <a:masterClrMapping/>
  </p:clrMapOvr>
</p:sld>
</file>

<file path=ppt/theme/theme1.xml><?xml version="1.0" encoding="utf-8"?>
<a:theme xmlns:a="http://schemas.openxmlformats.org/drawingml/2006/main" name="Verano">
  <a:themeElements>
    <a:clrScheme name="Verano">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Veran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ano">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TM01972873[[fn=Verano]]</Template>
  <TotalTime>691</TotalTime>
  <Words>1680</Words>
  <Application>Microsoft Office PowerPoint</Application>
  <PresentationFormat>Presentación en pantalla (4:3)</PresentationFormat>
  <Paragraphs>205</Paragraphs>
  <Slides>14</Slides>
  <Notes>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14</vt:i4>
      </vt:variant>
    </vt:vector>
  </HeadingPairs>
  <TitlesOfParts>
    <vt:vector size="26" baseType="lpstr">
      <vt:lpstr>Arial</vt:lpstr>
      <vt:lpstr>Calibri</vt:lpstr>
      <vt:lpstr>Courier New</vt:lpstr>
      <vt:lpstr>Museo Sans 100</vt:lpstr>
      <vt:lpstr>Museo Sans 300</vt:lpstr>
      <vt:lpstr>Museo Sans 500</vt:lpstr>
      <vt:lpstr>Museo Sans 700</vt:lpstr>
      <vt:lpstr>Times New Roman</vt:lpstr>
      <vt:lpstr>Verdana</vt:lpstr>
      <vt:lpstr>Wingdings</vt:lpstr>
      <vt:lpstr>Wingdings 2</vt:lpstr>
      <vt:lpstr>Verano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NACHO VALERO GÓMEZ</cp:lastModifiedBy>
  <cp:revision>235</cp:revision>
  <dcterms:created xsi:type="dcterms:W3CDTF">2021-06-23T08:26:09Z</dcterms:created>
  <dcterms:modified xsi:type="dcterms:W3CDTF">2022-01-25T09:13:00Z</dcterms:modified>
</cp:coreProperties>
</file>